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6" r:id="rId2"/>
    <p:sldId id="284" r:id="rId3"/>
    <p:sldId id="286" r:id="rId4"/>
    <p:sldId id="325" r:id="rId5"/>
    <p:sldId id="314" r:id="rId6"/>
    <p:sldId id="309" r:id="rId7"/>
    <p:sldId id="313" r:id="rId8"/>
    <p:sldId id="311" r:id="rId9"/>
    <p:sldId id="326" r:id="rId10"/>
    <p:sldId id="323" r:id="rId11"/>
    <p:sldId id="324" r:id="rId12"/>
    <p:sldId id="312" r:id="rId13"/>
    <p:sldId id="319" r:id="rId14"/>
    <p:sldId id="315" r:id="rId15"/>
    <p:sldId id="316" r:id="rId16"/>
    <p:sldId id="320" r:id="rId17"/>
    <p:sldId id="321" r:id="rId18"/>
    <p:sldId id="322" r:id="rId19"/>
    <p:sldId id="31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996"/>
    <a:srgbClr val="5DD2D5"/>
    <a:srgbClr val="BFBFBF"/>
    <a:srgbClr val="06D8A1"/>
    <a:srgbClr val="50FACD"/>
    <a:srgbClr val="95FA5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64" autoAdjust="0"/>
    <p:restoredTop sz="95567" autoAdjust="0"/>
  </p:normalViewPr>
  <p:slideViewPr>
    <p:cSldViewPr snapToGrid="0">
      <p:cViewPr>
        <p:scale>
          <a:sx n="85" d="100"/>
          <a:sy n="85" d="100"/>
        </p:scale>
        <p:origin x="-408" y="-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1245712347401"/>
          <c:y val="0.105223422242817"/>
          <c:w val="0.717187916904755"/>
          <c:h val="0.74617058957434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营业收入</c:v>
                </c:pt>
              </c:strCache>
            </c:strRef>
          </c:tx>
          <c:spPr>
            <a:ln>
              <a:solidFill>
                <a:srgbClr val="639996"/>
              </a:solidFill>
            </a:ln>
          </c:spPr>
          <c:marker>
            <c:spPr>
              <a:ln>
                <a:solidFill>
                  <a:srgbClr val="639996"/>
                </a:solidFill>
              </a:ln>
            </c:spPr>
          </c:marker>
          <c:cat>
            <c:strRef>
              <c:f>Sheet1!$A$2:$A$6</c:f>
              <c:strCache>
                <c:ptCount val="5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  <c:pt idx="3">
                  <c:v>第四年</c:v>
                </c:pt>
                <c:pt idx="4">
                  <c:v>第五年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62.0</c:v>
                </c:pt>
                <c:pt idx="1">
                  <c:v>136.0</c:v>
                </c:pt>
                <c:pt idx="2">
                  <c:v>259.0</c:v>
                </c:pt>
                <c:pt idx="3">
                  <c:v>468.0</c:v>
                </c:pt>
                <c:pt idx="4">
                  <c:v>680.0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营业成本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  <c:pt idx="3">
                  <c:v>第四年</c:v>
                </c:pt>
                <c:pt idx="4">
                  <c:v>第五年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21.0</c:v>
                </c:pt>
                <c:pt idx="1">
                  <c:v>23.0</c:v>
                </c:pt>
                <c:pt idx="2">
                  <c:v>56.0</c:v>
                </c:pt>
                <c:pt idx="3">
                  <c:v>113.0</c:v>
                </c:pt>
                <c:pt idx="4">
                  <c:v>224.0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370376"/>
        <c:axId val="2102429352"/>
      </c:lineChart>
      <c:catAx>
        <c:axId val="2115370376"/>
        <c:scaling>
          <c:orientation val="minMax"/>
        </c:scaling>
        <c:delete val="0"/>
        <c:axPos val="b"/>
        <c:majorTickMark val="out"/>
        <c:minorTickMark val="none"/>
        <c:tickLblPos val="nextTo"/>
        <c:crossAx val="2102429352"/>
        <c:crosses val="autoZero"/>
        <c:auto val="1"/>
        <c:lblAlgn val="ctr"/>
        <c:lblOffset val="100"/>
        <c:noMultiLvlLbl val="0"/>
      </c:catAx>
      <c:valAx>
        <c:axId val="2102429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53703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0.23172</cdr:x>
      <cdr:y>0.01266</cdr:y>
    </cdr:from>
    <cdr:to>
      <cdr:x>0.71335</cdr:x>
      <cdr:y>0.07415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39765" y="53075"/>
          <a:ext cx="3200400" cy="2576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/>
          <a:r>
            <a:rPr lang="zh-CN" altLang="en-US" sz="1400" b="1" dirty="0">
              <a:latin typeface="+mn-lt"/>
              <a:ea typeface="+mn-ea"/>
              <a:cs typeface="+mn-cs"/>
            </a:rPr>
            <a:t>未来五年营业收入和营业成本走势图</a:t>
          </a:r>
        </a:p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1A2E1-2896-457B-A507-39020BBC28D7}" type="datetimeFigureOut">
              <a:rPr lang="zh-CN" altLang="en-US" smtClean="0"/>
              <a:pPr/>
              <a:t>18/4/19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68D95-4E9A-4E78-9C0D-BDA88A4F0C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846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3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3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30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3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388426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058976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 userDrawn="1"/>
        </p:nvCxnSpPr>
        <p:spPr>
          <a:xfrm>
            <a:off x="1053184" y="1387596"/>
            <a:ext cx="3029866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7784" y="517371"/>
            <a:ext cx="3975100" cy="3467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027785" y="864098"/>
            <a:ext cx="3975100" cy="403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 smtClean="0"/>
              <a:t>点击</a:t>
            </a:r>
            <a:r>
              <a:rPr kumimoji="1" lang="zh-CN" altLang="en-US" smtClean="0"/>
              <a:t>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665784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085437" y="2246093"/>
            <a:ext cx="3975100" cy="62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 smtClean="0"/>
              <a:t>PART</a:t>
            </a:r>
            <a:endParaRPr kumimoji="1" lang="zh-CN" altLang="en-US" dirty="0"/>
          </a:p>
        </p:txBody>
      </p:sp>
      <p:cxnSp>
        <p:nvCxnSpPr>
          <p:cNvPr id="9" name="直接连接符 36"/>
          <p:cNvCxnSpPr/>
          <p:nvPr userDrawn="1"/>
        </p:nvCxnSpPr>
        <p:spPr>
          <a:xfrm>
            <a:off x="4121191" y="3773959"/>
            <a:ext cx="401955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085436" y="3010026"/>
            <a:ext cx="5630063" cy="62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 smtClean="0"/>
              <a:t>点击此处添加简短介绍。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99222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5598"/>
          </a:xfrm>
          <a:prstGeom prst="rect">
            <a:avLst/>
          </a:prstGeom>
        </p:spPr>
      </p:pic>
      <p:cxnSp>
        <p:nvCxnSpPr>
          <p:cNvPr id="3" name="直接连接符 18"/>
          <p:cNvCxnSpPr/>
          <p:nvPr userDrawn="1"/>
        </p:nvCxnSpPr>
        <p:spPr>
          <a:xfrm>
            <a:off x="1053184" y="1387596"/>
            <a:ext cx="3029866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7784" y="517371"/>
            <a:ext cx="3975100" cy="3467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027785" y="864098"/>
            <a:ext cx="3975100" cy="403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 smtClean="0"/>
              <a:t>点击</a:t>
            </a:r>
            <a:r>
              <a:rPr kumimoji="1" lang="zh-CN" altLang="en-US" smtClean="0"/>
              <a:t>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573032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7" b="7620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30040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7" b="7620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18"/>
          <p:cNvCxnSpPr/>
          <p:nvPr userDrawn="1"/>
        </p:nvCxnSpPr>
        <p:spPr>
          <a:xfrm>
            <a:off x="1053184" y="1387596"/>
            <a:ext cx="3029866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7784" y="517371"/>
            <a:ext cx="3975100" cy="3467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027785" y="864098"/>
            <a:ext cx="3975100" cy="403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 smtClean="0"/>
              <a:t>点击</a:t>
            </a:r>
            <a:r>
              <a:rPr kumimoji="1" lang="zh-CN" altLang="en-US" smtClean="0"/>
              <a:t>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17565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38387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93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0" r:id="rId3"/>
    <p:sldLayoutId id="2147483663" r:id="rId4"/>
    <p:sldLayoutId id="2147483657" r:id="rId5"/>
    <p:sldLayoutId id="2147483664" r:id="rId6"/>
    <p:sldLayoutId id="2147483658" r:id="rId7"/>
    <p:sldLayoutId id="2147483665" r:id="rId8"/>
    <p:sldLayoutId id="2147483659" r:id="rId9"/>
  </p:sldLayoutIdLst>
  <p:transition xmlns:p14="http://schemas.microsoft.com/office/powerpoint/2010/main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首页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20" y="0"/>
            <a:ext cx="6081608" cy="6081608"/>
          </a:xfrm>
          <a:prstGeom prst="rect">
            <a:avLst/>
          </a:prstGeom>
        </p:spPr>
      </p:pic>
      <p:sp>
        <p:nvSpPr>
          <p:cNvPr id="46" name="直角三角形 45"/>
          <p:cNvSpPr/>
          <p:nvPr/>
        </p:nvSpPr>
        <p:spPr>
          <a:xfrm rot="13500000">
            <a:off x="9136007" y="1446750"/>
            <a:ext cx="864000" cy="864000"/>
          </a:xfrm>
          <a:prstGeom prst="rtTriangle">
            <a:avLst/>
          </a:prstGeom>
          <a:solidFill>
            <a:srgbClr val="639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直角三角形 55"/>
          <p:cNvSpPr/>
          <p:nvPr/>
        </p:nvSpPr>
        <p:spPr>
          <a:xfrm rot="8100000">
            <a:off x="10659031" y="3159133"/>
            <a:ext cx="864000" cy="864000"/>
          </a:xfrm>
          <a:prstGeom prst="rtTriangle">
            <a:avLst/>
          </a:prstGeom>
          <a:solidFill>
            <a:srgbClr val="639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直角三角形 61"/>
          <p:cNvSpPr/>
          <p:nvPr/>
        </p:nvSpPr>
        <p:spPr>
          <a:xfrm rot="5973432">
            <a:off x="479272" y="1154562"/>
            <a:ext cx="864000" cy="864000"/>
          </a:xfrm>
          <a:prstGeom prst="rtTriangle">
            <a:avLst/>
          </a:prstGeom>
          <a:solidFill>
            <a:srgbClr val="639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直角三角形 81"/>
          <p:cNvSpPr/>
          <p:nvPr/>
        </p:nvSpPr>
        <p:spPr>
          <a:xfrm rot="2700000">
            <a:off x="942638" y="3533160"/>
            <a:ext cx="864000" cy="864000"/>
          </a:xfrm>
          <a:prstGeom prst="rtTriangle">
            <a:avLst/>
          </a:prstGeom>
          <a:solidFill>
            <a:srgbClr val="639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直角三角形 88"/>
          <p:cNvSpPr/>
          <p:nvPr/>
        </p:nvSpPr>
        <p:spPr>
          <a:xfrm rot="10324747">
            <a:off x="10672707" y="347175"/>
            <a:ext cx="864000" cy="864000"/>
          </a:xfrm>
          <a:prstGeom prst="rtTriangle">
            <a:avLst/>
          </a:prstGeom>
          <a:solidFill>
            <a:srgbClr val="639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直角三角形 90"/>
          <p:cNvSpPr/>
          <p:nvPr/>
        </p:nvSpPr>
        <p:spPr>
          <a:xfrm>
            <a:off x="1947649" y="2184689"/>
            <a:ext cx="864000" cy="864000"/>
          </a:xfrm>
          <a:prstGeom prst="rtTriangle">
            <a:avLst/>
          </a:prstGeom>
          <a:solidFill>
            <a:srgbClr val="639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407863" y="5341108"/>
            <a:ext cx="5573558" cy="938761"/>
          </a:xfrm>
          <a:prstGeom prst="rect">
            <a:avLst/>
          </a:prstGeom>
          <a:solidFill>
            <a:srgbClr val="639996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rgbClr val="E95454"/>
              </a:solidFill>
              <a:latin typeface="Calibri"/>
              <a:ea typeface="宋体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3846862" y="5591463"/>
            <a:ext cx="4980138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384956"/>
                </a:solidFill>
                <a:latin typeface="微软雅黑"/>
                <a:ea typeface="微软雅黑"/>
                <a:cs typeface="微软雅黑"/>
              </a:rPr>
              <a:t> 李明昱  罗逍遥  邓舒文  张馨予  步相庆 </a:t>
            </a:r>
            <a:endParaRPr kumimoji="1" lang="zh-CN" altLang="en-US" sz="2000" b="1" dirty="0">
              <a:solidFill>
                <a:srgbClr val="384956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0903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核心功能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44" y="183204"/>
            <a:ext cx="3621950" cy="64390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1" y="177499"/>
            <a:ext cx="3624642" cy="6443808"/>
          </a:xfrm>
          <a:prstGeom prst="rect">
            <a:avLst/>
          </a:prstGeom>
        </p:spPr>
      </p:pic>
      <p:grpSp>
        <p:nvGrpSpPr>
          <p:cNvPr id="82" name="组 81"/>
          <p:cNvGrpSpPr/>
          <p:nvPr/>
        </p:nvGrpSpPr>
        <p:grpSpPr>
          <a:xfrm>
            <a:off x="3705412" y="5214471"/>
            <a:ext cx="3534418" cy="824256"/>
            <a:chOff x="1548405" y="3002678"/>
            <a:chExt cx="3534418" cy="824256"/>
          </a:xfrm>
        </p:grpSpPr>
        <p:cxnSp>
          <p:nvCxnSpPr>
            <p:cNvPr id="83" name="直线连接符 82"/>
            <p:cNvCxnSpPr/>
            <p:nvPr/>
          </p:nvCxnSpPr>
          <p:spPr>
            <a:xfrm flipH="1" flipV="1">
              <a:off x="1548405" y="3002678"/>
              <a:ext cx="2739716" cy="30382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83"/>
            <p:cNvCxnSpPr/>
            <p:nvPr/>
          </p:nvCxnSpPr>
          <p:spPr>
            <a:xfrm flipH="1" flipV="1">
              <a:off x="4267699" y="3017619"/>
              <a:ext cx="815124" cy="809315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 1"/>
          <p:cNvGrpSpPr/>
          <p:nvPr/>
        </p:nvGrpSpPr>
        <p:grpSpPr>
          <a:xfrm>
            <a:off x="587684" y="4295524"/>
            <a:ext cx="2765779" cy="1793776"/>
            <a:chOff x="423332" y="4116229"/>
            <a:chExt cx="2765779" cy="1793776"/>
          </a:xfrm>
        </p:grpSpPr>
        <p:sp>
          <p:nvSpPr>
            <p:cNvPr id="100" name="文本框 99"/>
            <p:cNvSpPr txBox="1"/>
            <p:nvPr/>
          </p:nvSpPr>
          <p:spPr>
            <a:xfrm>
              <a:off x="534533" y="4116229"/>
              <a:ext cx="2244527" cy="592466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600" b="1" dirty="0"/>
                <a:t>5</a:t>
              </a:r>
              <a:r>
                <a:rPr lang="zh-CN" altLang="en-US" sz="2600" b="1" dirty="0" smtClean="0"/>
                <a:t>、</a:t>
              </a:r>
              <a:r>
                <a:rPr lang="zh-CN" altLang="en-US" sz="2600" b="1" dirty="0" smtClean="0"/>
                <a:t>分享热图</a:t>
              </a:r>
              <a:endParaRPr lang="en-US" altLang="zh-CN" sz="2600" b="1" dirty="0" smtClean="0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423332" y="4751230"/>
              <a:ext cx="2765779" cy="115877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latin typeface="微软雅黑"/>
                  <a:ea typeface="微软雅黑"/>
                  <a:cs typeface="微软雅黑"/>
                </a:rPr>
                <a:t>用户</a:t>
              </a:r>
              <a:r>
                <a:rPr lang="zh-CN" altLang="en-US" dirty="0" smtClean="0">
                  <a:latin typeface="微软雅黑"/>
                  <a:ea typeface="微软雅黑"/>
                  <a:cs typeface="微软雅黑"/>
                </a:rPr>
                <a:t>可选择上传会议现场</a:t>
              </a:r>
              <a:r>
                <a:rPr lang="zh-CN" altLang="en-US" dirty="0" smtClean="0">
                  <a:latin typeface="微软雅黑"/>
                  <a:ea typeface="微软雅黑"/>
                  <a:cs typeface="微软雅黑"/>
                </a:rPr>
                <a:t>的照片，便于远程用户观看会议现场情况</a:t>
              </a:r>
              <a:endParaRPr lang="en-US" altLang="zh-CN" dirty="0" smtClean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10982295" y="3033058"/>
            <a:ext cx="835347" cy="3316942"/>
          </a:xfrm>
          <a:prstGeom prst="roundRect">
            <a:avLst/>
          </a:prstGeom>
          <a:noFill/>
          <a:ln w="57150" cmpd="sng">
            <a:solidFill>
              <a:srgbClr val="6399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9230297" y="3222748"/>
            <a:ext cx="2244527" cy="51552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200" b="1" dirty="0" smtClean="0"/>
              <a:t>点赞功能</a:t>
            </a:r>
            <a:endParaRPr lang="en-US" altLang="zh-CN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4293376748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核心功能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26" y="142856"/>
            <a:ext cx="3621950" cy="64355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874" y="144781"/>
            <a:ext cx="3611021" cy="6419594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3330224" y="4512235"/>
            <a:ext cx="7307894" cy="791883"/>
            <a:chOff x="3880557" y="4498124"/>
            <a:chExt cx="7307894" cy="791883"/>
          </a:xfrm>
        </p:grpSpPr>
        <p:cxnSp>
          <p:nvCxnSpPr>
            <p:cNvPr id="19" name="直线连接符 18"/>
            <p:cNvCxnSpPr/>
            <p:nvPr/>
          </p:nvCxnSpPr>
          <p:spPr>
            <a:xfrm flipH="1" flipV="1">
              <a:off x="3880557" y="5192891"/>
              <a:ext cx="6575776" cy="97116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/>
            <p:cNvCxnSpPr/>
            <p:nvPr/>
          </p:nvCxnSpPr>
          <p:spPr>
            <a:xfrm flipH="1">
              <a:off x="10402881" y="4498124"/>
              <a:ext cx="785570" cy="764161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 81"/>
          <p:cNvGrpSpPr/>
          <p:nvPr/>
        </p:nvGrpSpPr>
        <p:grpSpPr>
          <a:xfrm>
            <a:off x="2950248" y="2406029"/>
            <a:ext cx="2496641" cy="1107638"/>
            <a:chOff x="2586182" y="2719295"/>
            <a:chExt cx="2496641" cy="1107638"/>
          </a:xfrm>
        </p:grpSpPr>
        <p:cxnSp>
          <p:nvCxnSpPr>
            <p:cNvPr id="83" name="直线连接符 82"/>
            <p:cNvCxnSpPr/>
            <p:nvPr/>
          </p:nvCxnSpPr>
          <p:spPr>
            <a:xfrm flipH="1">
              <a:off x="2586182" y="2719295"/>
              <a:ext cx="1373232" cy="5432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83"/>
            <p:cNvCxnSpPr/>
            <p:nvPr/>
          </p:nvCxnSpPr>
          <p:spPr>
            <a:xfrm flipH="1" flipV="1">
              <a:off x="3947461" y="2722282"/>
              <a:ext cx="1135362" cy="1104651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文本框 84"/>
          <p:cNvSpPr txBox="1"/>
          <p:nvPr/>
        </p:nvSpPr>
        <p:spPr>
          <a:xfrm>
            <a:off x="423333" y="1816119"/>
            <a:ext cx="2610554" cy="143577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en-US" sz="2400" b="1" dirty="0" smtClean="0">
                <a:latin typeface="微软雅黑"/>
                <a:ea typeface="微软雅黑"/>
                <a:cs typeface="微软雅黑"/>
              </a:rPr>
              <a:t>、会议分享</a:t>
            </a:r>
            <a:endParaRPr lang="en-US" altLang="zh-CN" sz="2400" b="1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2200" dirty="0" smtClean="0"/>
              <a:t>用户可将会议分享给他人</a:t>
            </a:r>
            <a:endParaRPr lang="en-US" altLang="zh-CN" sz="2200" dirty="0" smtClean="0"/>
          </a:p>
        </p:txBody>
      </p:sp>
      <p:sp>
        <p:nvSpPr>
          <p:cNvPr id="100" name="文本框 99"/>
          <p:cNvSpPr txBox="1"/>
          <p:nvPr/>
        </p:nvSpPr>
        <p:spPr>
          <a:xfrm>
            <a:off x="534533" y="4116229"/>
            <a:ext cx="2095114" cy="59246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2600" b="1" dirty="0"/>
              <a:t>6</a:t>
            </a:r>
            <a:r>
              <a:rPr lang="zh-CN" altLang="en-US" sz="2600" b="1" dirty="0" smtClean="0"/>
              <a:t>、邀请好友</a:t>
            </a:r>
            <a:endParaRPr lang="en-US" altLang="zh-CN" sz="2600" b="1" dirty="0" smtClean="0"/>
          </a:p>
        </p:txBody>
      </p:sp>
      <p:sp>
        <p:nvSpPr>
          <p:cNvPr id="101" name="文本框 100"/>
          <p:cNvSpPr txBox="1"/>
          <p:nvPr/>
        </p:nvSpPr>
        <p:spPr>
          <a:xfrm>
            <a:off x="423332" y="4751230"/>
            <a:ext cx="2765779" cy="115877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用户可在创建会议时邀请好友参加会议，好友将收到通知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03341895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56" y="0"/>
            <a:ext cx="3651249" cy="6491111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381000" y="4754051"/>
            <a:ext cx="4473223" cy="1186726"/>
            <a:chOff x="310444" y="2397496"/>
            <a:chExt cx="4473223" cy="1186726"/>
          </a:xfrm>
        </p:grpSpPr>
        <p:sp>
          <p:nvSpPr>
            <p:cNvPr id="95" name="文本框 94"/>
            <p:cNvSpPr txBox="1"/>
            <p:nvPr/>
          </p:nvSpPr>
          <p:spPr>
            <a:xfrm>
              <a:off x="1849688" y="2397496"/>
              <a:ext cx="1715293" cy="592466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600" b="1" dirty="0" smtClean="0"/>
                <a:t>发弹幕</a:t>
              </a:r>
              <a:endParaRPr lang="en-US" altLang="zh-CN" sz="2600" b="1" dirty="0" smtClean="0"/>
            </a:p>
          </p:txBody>
        </p:sp>
        <p:grpSp>
          <p:nvGrpSpPr>
            <p:cNvPr id="17" name="组 16"/>
            <p:cNvGrpSpPr/>
            <p:nvPr/>
          </p:nvGrpSpPr>
          <p:grpSpPr>
            <a:xfrm>
              <a:off x="3623027" y="2765778"/>
              <a:ext cx="1160640" cy="818444"/>
              <a:chOff x="3623027" y="2765778"/>
              <a:chExt cx="1160640" cy="818444"/>
            </a:xfrm>
          </p:grpSpPr>
          <p:cxnSp>
            <p:nvCxnSpPr>
              <p:cNvPr id="11" name="直线连接符 10"/>
              <p:cNvCxnSpPr/>
              <p:nvPr/>
            </p:nvCxnSpPr>
            <p:spPr>
              <a:xfrm flipH="1">
                <a:off x="3623027" y="2786945"/>
                <a:ext cx="592667" cy="0"/>
              </a:xfrm>
              <a:prstGeom prst="line">
                <a:avLst/>
              </a:prstGeom>
              <a:ln w="38100" cmpd="sng">
                <a:solidFill>
                  <a:srgbClr val="63999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/>
              <p:cNvCxnSpPr/>
              <p:nvPr/>
            </p:nvCxnSpPr>
            <p:spPr>
              <a:xfrm flipH="1" flipV="1">
                <a:off x="4205111" y="2765778"/>
                <a:ext cx="578556" cy="818444"/>
              </a:xfrm>
              <a:prstGeom prst="line">
                <a:avLst/>
              </a:prstGeom>
              <a:ln w="38100" cmpd="sng">
                <a:solidFill>
                  <a:srgbClr val="63999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文本框 100"/>
            <p:cNvSpPr txBox="1"/>
            <p:nvPr/>
          </p:nvSpPr>
          <p:spPr>
            <a:xfrm>
              <a:off x="310444" y="2987342"/>
              <a:ext cx="3287889" cy="4385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en-US" dirty="0" smtClean="0">
                  <a:latin typeface="微软雅黑"/>
                  <a:ea typeface="微软雅黑"/>
                  <a:cs typeface="微软雅黑"/>
                </a:rPr>
                <a:t>负责人</a:t>
              </a:r>
              <a:r>
                <a:rPr lang="zh-CN" altLang="en-US" dirty="0" smtClean="0">
                  <a:latin typeface="微软雅黑"/>
                  <a:ea typeface="微软雅黑"/>
                  <a:cs typeface="微软雅黑"/>
                </a:rPr>
                <a:t>可在直播间发送弹幕。</a:t>
              </a:r>
              <a:endParaRPr lang="en-US" altLang="zh-CN" dirty="0" smtClean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</a:t>
            </a:r>
            <a:r>
              <a:rPr lang="en-US" altLang="en-US" sz="2400" b="1" dirty="0" smtClean="0"/>
              <a:t>创新功能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9438644" y="4835895"/>
            <a:ext cx="1715293" cy="59246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600" b="1" dirty="0" smtClean="0"/>
              <a:t>点赞</a:t>
            </a:r>
            <a:endParaRPr lang="en-US" altLang="zh-CN" sz="2600" b="1" dirty="0" smtClean="0"/>
          </a:p>
        </p:txBody>
      </p:sp>
      <p:grpSp>
        <p:nvGrpSpPr>
          <p:cNvPr id="38" name="组 37"/>
          <p:cNvGrpSpPr/>
          <p:nvPr/>
        </p:nvGrpSpPr>
        <p:grpSpPr>
          <a:xfrm>
            <a:off x="7998179" y="5319889"/>
            <a:ext cx="1301043" cy="815623"/>
            <a:chOff x="7998179" y="5319889"/>
            <a:chExt cx="1301043" cy="815623"/>
          </a:xfrm>
        </p:grpSpPr>
        <p:cxnSp>
          <p:nvCxnSpPr>
            <p:cNvPr id="51" name="直线连接符 50"/>
            <p:cNvCxnSpPr/>
            <p:nvPr/>
          </p:nvCxnSpPr>
          <p:spPr>
            <a:xfrm>
              <a:off x="8509000" y="5319891"/>
              <a:ext cx="790222" cy="14109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/>
            <p:nvPr/>
          </p:nvCxnSpPr>
          <p:spPr>
            <a:xfrm flipV="1">
              <a:off x="7998179" y="5319889"/>
              <a:ext cx="524932" cy="815623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9381068" y="5453963"/>
            <a:ext cx="2641599" cy="79867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dirty="0" smtClean="0">
                <a:latin typeface="微软雅黑"/>
                <a:ea typeface="微软雅黑"/>
                <a:cs typeface="微软雅黑"/>
              </a:rPr>
              <a:t>负责人可以看到来自参会用户的点赞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593803" y="5942686"/>
            <a:ext cx="642819" cy="658556"/>
          </a:xfrm>
          <a:prstGeom prst="roundRect">
            <a:avLst/>
          </a:prstGeom>
          <a:noFill/>
          <a:ln w="57150" cmpd="sng">
            <a:solidFill>
              <a:srgbClr val="6399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7787834" y="5797168"/>
            <a:ext cx="642819" cy="658556"/>
          </a:xfrm>
          <a:prstGeom prst="roundRect">
            <a:avLst/>
          </a:prstGeom>
          <a:noFill/>
          <a:ln w="57150" cmpd="sng">
            <a:solidFill>
              <a:srgbClr val="6399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7725119" y="0"/>
            <a:ext cx="835347" cy="1724790"/>
          </a:xfrm>
          <a:prstGeom prst="roundRect">
            <a:avLst/>
          </a:prstGeom>
          <a:noFill/>
          <a:ln w="57150" cmpd="sng">
            <a:solidFill>
              <a:srgbClr val="6399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9434259" y="158883"/>
            <a:ext cx="2199194" cy="59246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600" b="1" dirty="0" smtClean="0"/>
              <a:t>投票与红包</a:t>
            </a:r>
            <a:endParaRPr lang="en-US" altLang="zh-CN" sz="2600" b="1" dirty="0" smtClean="0"/>
          </a:p>
        </p:txBody>
      </p:sp>
      <p:sp>
        <p:nvSpPr>
          <p:cNvPr id="85" name="文本框 84"/>
          <p:cNvSpPr txBox="1"/>
          <p:nvPr/>
        </p:nvSpPr>
        <p:spPr>
          <a:xfrm>
            <a:off x="9376683" y="776951"/>
            <a:ext cx="2641599" cy="79867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负责人可在直播界面发起投票或红包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8746" y="1881589"/>
            <a:ext cx="3355201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创新思维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——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直播会议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用户可以从参与会议界面，选择性观看直播，并且依旧可以在直播界面参与互动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6" name="直线连接符 85"/>
          <p:cNvCxnSpPr/>
          <p:nvPr/>
        </p:nvCxnSpPr>
        <p:spPr>
          <a:xfrm>
            <a:off x="8590845" y="843848"/>
            <a:ext cx="750711" cy="2819"/>
          </a:xfrm>
          <a:prstGeom prst="line">
            <a:avLst/>
          </a:prstGeom>
          <a:ln w="38100" cmpd="sng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圆角矩形 86"/>
          <p:cNvSpPr/>
          <p:nvPr/>
        </p:nvSpPr>
        <p:spPr>
          <a:xfrm>
            <a:off x="5704408" y="3891844"/>
            <a:ext cx="1732148" cy="2175934"/>
          </a:xfrm>
          <a:prstGeom prst="roundRect">
            <a:avLst/>
          </a:prstGeom>
          <a:noFill/>
          <a:ln w="57150" cmpd="sng">
            <a:solidFill>
              <a:srgbClr val="6399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875889" y="3485444"/>
            <a:ext cx="289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负责人界面内带有的直播相关选项</a:t>
            </a:r>
            <a:endParaRPr kumimoji="1" lang="zh-CN" altLang="en-US" dirty="0"/>
          </a:p>
        </p:txBody>
      </p:sp>
      <p:grpSp>
        <p:nvGrpSpPr>
          <p:cNvPr id="90" name="组 89"/>
          <p:cNvGrpSpPr/>
          <p:nvPr/>
        </p:nvGrpSpPr>
        <p:grpSpPr>
          <a:xfrm>
            <a:off x="7459135" y="4004734"/>
            <a:ext cx="1301043" cy="815623"/>
            <a:chOff x="7998179" y="5319889"/>
            <a:chExt cx="1301043" cy="815623"/>
          </a:xfrm>
        </p:grpSpPr>
        <p:cxnSp>
          <p:nvCxnSpPr>
            <p:cNvPr id="91" name="直线连接符 90"/>
            <p:cNvCxnSpPr/>
            <p:nvPr/>
          </p:nvCxnSpPr>
          <p:spPr>
            <a:xfrm>
              <a:off x="8509000" y="5319891"/>
              <a:ext cx="790222" cy="14109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/>
            <p:nvPr/>
          </p:nvCxnSpPr>
          <p:spPr>
            <a:xfrm flipV="1">
              <a:off x="7998179" y="5319889"/>
              <a:ext cx="524932" cy="815623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80"/>
          <p:cNvSpPr txBox="1"/>
          <p:nvPr/>
        </p:nvSpPr>
        <p:spPr>
          <a:xfrm>
            <a:off x="638434" y="3633340"/>
            <a:ext cx="1995556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b="1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负责人界面</a:t>
            </a:r>
            <a:endParaRPr kumimoji="1" lang="zh-CN" altLang="en-US" sz="2800" b="1" dirty="0">
              <a:solidFill>
                <a:srgbClr val="FF7F0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6" name="直线箭头连接符 5"/>
          <p:cNvCxnSpPr>
            <a:stCxn id="81" idx="3"/>
          </p:cNvCxnSpPr>
          <p:nvPr/>
        </p:nvCxnSpPr>
        <p:spPr>
          <a:xfrm flipV="1">
            <a:off x="2633990" y="3904297"/>
            <a:ext cx="2085241" cy="26561"/>
          </a:xfrm>
          <a:prstGeom prst="straightConnector1">
            <a:avLst/>
          </a:prstGeom>
          <a:ln w="38100" cmpd="sng">
            <a:solidFill>
              <a:srgbClr val="63999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41095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56" y="0"/>
            <a:ext cx="3651248" cy="6491109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381000" y="4754051"/>
            <a:ext cx="4534213" cy="1188635"/>
            <a:chOff x="310444" y="2397496"/>
            <a:chExt cx="4534213" cy="1188635"/>
          </a:xfrm>
        </p:grpSpPr>
        <p:sp>
          <p:nvSpPr>
            <p:cNvPr id="95" name="文本框 94"/>
            <p:cNvSpPr txBox="1"/>
            <p:nvPr/>
          </p:nvSpPr>
          <p:spPr>
            <a:xfrm>
              <a:off x="1849688" y="2397496"/>
              <a:ext cx="1715293" cy="592466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600" b="1" dirty="0" smtClean="0"/>
                <a:t>发弹幕</a:t>
              </a:r>
              <a:endParaRPr lang="en-US" altLang="zh-CN" sz="2600" b="1" dirty="0" smtClean="0"/>
            </a:p>
          </p:txBody>
        </p:sp>
        <p:grpSp>
          <p:nvGrpSpPr>
            <p:cNvPr id="17" name="组 16"/>
            <p:cNvGrpSpPr/>
            <p:nvPr/>
          </p:nvGrpSpPr>
          <p:grpSpPr>
            <a:xfrm>
              <a:off x="3623027" y="2765778"/>
              <a:ext cx="1221630" cy="820353"/>
              <a:chOff x="3623027" y="2765778"/>
              <a:chExt cx="1221630" cy="820353"/>
            </a:xfrm>
          </p:grpSpPr>
          <p:cxnSp>
            <p:nvCxnSpPr>
              <p:cNvPr id="11" name="直线连接符 10"/>
              <p:cNvCxnSpPr/>
              <p:nvPr/>
            </p:nvCxnSpPr>
            <p:spPr>
              <a:xfrm flipH="1">
                <a:off x="3623027" y="2786945"/>
                <a:ext cx="592667" cy="0"/>
              </a:xfrm>
              <a:prstGeom prst="line">
                <a:avLst/>
              </a:prstGeom>
              <a:ln w="38100" cmpd="sng">
                <a:solidFill>
                  <a:srgbClr val="63999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/>
              <p:cNvCxnSpPr>
                <a:stCxn id="36" idx="0"/>
              </p:cNvCxnSpPr>
              <p:nvPr/>
            </p:nvCxnSpPr>
            <p:spPr>
              <a:xfrm flipH="1" flipV="1">
                <a:off x="4205111" y="2765778"/>
                <a:ext cx="639546" cy="820353"/>
              </a:xfrm>
              <a:prstGeom prst="line">
                <a:avLst/>
              </a:prstGeom>
              <a:ln w="38100" cmpd="sng">
                <a:solidFill>
                  <a:srgbClr val="63999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文本框 100"/>
            <p:cNvSpPr txBox="1"/>
            <p:nvPr/>
          </p:nvSpPr>
          <p:spPr>
            <a:xfrm>
              <a:off x="310444" y="2987342"/>
              <a:ext cx="3287889" cy="4385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latin typeface="微软雅黑"/>
                  <a:ea typeface="微软雅黑"/>
                  <a:cs typeface="微软雅黑"/>
                </a:rPr>
                <a:t>参会人员可在直播间发送弹幕。</a:t>
              </a:r>
              <a:endParaRPr lang="en-US" altLang="zh-CN" dirty="0" smtClean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</a:t>
            </a:r>
            <a:r>
              <a:rPr lang="en-US" altLang="en-US" sz="2400" b="1" dirty="0" smtClean="0"/>
              <a:t>创新功能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9438644" y="4835895"/>
            <a:ext cx="1715293" cy="59246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600" b="1" dirty="0" smtClean="0"/>
              <a:t>点赞</a:t>
            </a:r>
            <a:endParaRPr lang="en-US" altLang="zh-CN" sz="2600" b="1" dirty="0" smtClean="0"/>
          </a:p>
        </p:txBody>
      </p:sp>
      <p:grpSp>
        <p:nvGrpSpPr>
          <p:cNvPr id="38" name="组 37"/>
          <p:cNvGrpSpPr/>
          <p:nvPr/>
        </p:nvGrpSpPr>
        <p:grpSpPr>
          <a:xfrm>
            <a:off x="7998179" y="5319889"/>
            <a:ext cx="1301043" cy="815623"/>
            <a:chOff x="7998179" y="5319889"/>
            <a:chExt cx="1301043" cy="815623"/>
          </a:xfrm>
        </p:grpSpPr>
        <p:cxnSp>
          <p:nvCxnSpPr>
            <p:cNvPr id="51" name="直线连接符 50"/>
            <p:cNvCxnSpPr/>
            <p:nvPr/>
          </p:nvCxnSpPr>
          <p:spPr>
            <a:xfrm>
              <a:off x="8509000" y="5319891"/>
              <a:ext cx="790222" cy="14109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/>
            <p:nvPr/>
          </p:nvCxnSpPr>
          <p:spPr>
            <a:xfrm flipV="1">
              <a:off x="7998179" y="5319889"/>
              <a:ext cx="524932" cy="815623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9381068" y="5453963"/>
            <a:ext cx="2641599" cy="79867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dirty="0" smtClean="0">
                <a:latin typeface="微软雅黑"/>
                <a:ea typeface="微软雅黑"/>
                <a:cs typeface="微软雅黑"/>
              </a:rPr>
              <a:t>参会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人员可在直播间向会议点赞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593803" y="5942686"/>
            <a:ext cx="642819" cy="658556"/>
          </a:xfrm>
          <a:prstGeom prst="roundRect">
            <a:avLst/>
          </a:prstGeom>
          <a:noFill/>
          <a:ln w="57150" cmpd="sng">
            <a:solidFill>
              <a:srgbClr val="6399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7787834" y="5797168"/>
            <a:ext cx="642819" cy="658556"/>
          </a:xfrm>
          <a:prstGeom prst="roundRect">
            <a:avLst/>
          </a:prstGeom>
          <a:noFill/>
          <a:ln w="57150" cmpd="sng">
            <a:solidFill>
              <a:srgbClr val="6399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7620530" y="209177"/>
            <a:ext cx="835347" cy="537882"/>
          </a:xfrm>
          <a:prstGeom prst="roundRect">
            <a:avLst/>
          </a:prstGeom>
          <a:noFill/>
          <a:ln w="57150" cmpd="sng">
            <a:solidFill>
              <a:srgbClr val="6399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9434259" y="158883"/>
            <a:ext cx="2199194" cy="59246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600" b="1" dirty="0" smtClean="0"/>
              <a:t>签到</a:t>
            </a:r>
            <a:endParaRPr lang="en-US" altLang="zh-CN" sz="2600" b="1" dirty="0" smtClean="0"/>
          </a:p>
        </p:txBody>
      </p:sp>
      <p:sp>
        <p:nvSpPr>
          <p:cNvPr id="85" name="文本框 84"/>
          <p:cNvSpPr txBox="1"/>
          <p:nvPr/>
        </p:nvSpPr>
        <p:spPr>
          <a:xfrm>
            <a:off x="9376683" y="776951"/>
            <a:ext cx="2641599" cy="79867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参会人员可以在直播界面点击签到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6" name="直线连接符 85"/>
          <p:cNvCxnSpPr/>
          <p:nvPr/>
        </p:nvCxnSpPr>
        <p:spPr>
          <a:xfrm>
            <a:off x="8486257" y="515144"/>
            <a:ext cx="837037" cy="22738"/>
          </a:xfrm>
          <a:prstGeom prst="line">
            <a:avLst/>
          </a:prstGeom>
          <a:ln w="38100" cmpd="sng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654112" y="1767431"/>
            <a:ext cx="2465911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b="1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rPr>
              <a:t>参会人员界面</a:t>
            </a:r>
            <a:endParaRPr kumimoji="1" lang="zh-CN" altLang="en-US" sz="2800" b="1" dirty="0">
              <a:solidFill>
                <a:srgbClr val="FF7F0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6" name="直线箭头连接符 5"/>
          <p:cNvCxnSpPr>
            <a:stCxn id="81" idx="3"/>
          </p:cNvCxnSpPr>
          <p:nvPr/>
        </p:nvCxnSpPr>
        <p:spPr>
          <a:xfrm flipV="1">
            <a:off x="3120023" y="2038389"/>
            <a:ext cx="1614887" cy="26560"/>
          </a:xfrm>
          <a:prstGeom prst="straightConnector1">
            <a:avLst/>
          </a:prstGeom>
          <a:ln w="38100" cmpd="sng">
            <a:solidFill>
              <a:srgbClr val="63999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组 87"/>
          <p:cNvGrpSpPr/>
          <p:nvPr/>
        </p:nvGrpSpPr>
        <p:grpSpPr>
          <a:xfrm>
            <a:off x="235509" y="3510939"/>
            <a:ext cx="6051573" cy="2353347"/>
            <a:chOff x="-1508263" y="1268543"/>
            <a:chExt cx="6051573" cy="2353347"/>
          </a:xfrm>
        </p:grpSpPr>
        <p:sp>
          <p:nvSpPr>
            <p:cNvPr id="89" name="文本框 88"/>
            <p:cNvSpPr txBox="1"/>
            <p:nvPr/>
          </p:nvSpPr>
          <p:spPr>
            <a:xfrm>
              <a:off x="-47412" y="1268543"/>
              <a:ext cx="1715293" cy="592466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600" b="1" dirty="0" smtClean="0"/>
                <a:t>发送礼物</a:t>
              </a:r>
              <a:endParaRPr lang="en-US" altLang="zh-CN" sz="2600" b="1" dirty="0" smtClean="0"/>
            </a:p>
          </p:txBody>
        </p:sp>
        <p:grpSp>
          <p:nvGrpSpPr>
            <p:cNvPr id="93" name="组 92"/>
            <p:cNvGrpSpPr/>
            <p:nvPr/>
          </p:nvGrpSpPr>
          <p:grpSpPr>
            <a:xfrm>
              <a:off x="1783892" y="1677581"/>
              <a:ext cx="2759418" cy="1944309"/>
              <a:chOff x="1783892" y="1677581"/>
              <a:chExt cx="2759418" cy="1944309"/>
            </a:xfrm>
          </p:grpSpPr>
          <p:cxnSp>
            <p:nvCxnSpPr>
              <p:cNvPr id="96" name="直线连接符 95"/>
              <p:cNvCxnSpPr/>
              <p:nvPr/>
            </p:nvCxnSpPr>
            <p:spPr>
              <a:xfrm flipH="1" flipV="1">
                <a:off x="1783892" y="1677581"/>
                <a:ext cx="1036416" cy="11770"/>
              </a:xfrm>
              <a:prstGeom prst="line">
                <a:avLst/>
              </a:prstGeom>
              <a:ln w="38100" cmpd="sng">
                <a:solidFill>
                  <a:srgbClr val="63999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/>
              <p:cNvCxnSpPr/>
              <p:nvPr/>
            </p:nvCxnSpPr>
            <p:spPr>
              <a:xfrm flipH="1" flipV="1">
                <a:off x="2771639" y="1677582"/>
                <a:ext cx="1771671" cy="1944308"/>
              </a:xfrm>
              <a:prstGeom prst="line">
                <a:avLst/>
              </a:prstGeom>
              <a:ln w="38100" cmpd="sng">
                <a:solidFill>
                  <a:srgbClr val="63999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文本框 93"/>
            <p:cNvSpPr txBox="1"/>
            <p:nvPr/>
          </p:nvSpPr>
          <p:spPr>
            <a:xfrm>
              <a:off x="-1508263" y="1858389"/>
              <a:ext cx="3287889" cy="4385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latin typeface="微软雅黑"/>
                  <a:ea typeface="微软雅黑"/>
                  <a:cs typeface="微软雅黑"/>
                </a:rPr>
                <a:t>参会人员可在直播间发送礼物。</a:t>
              </a:r>
              <a:endParaRPr lang="en-US" altLang="zh-CN" dirty="0" smtClean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98" name="圆角矩形 97"/>
          <p:cNvSpPr/>
          <p:nvPr/>
        </p:nvSpPr>
        <p:spPr>
          <a:xfrm>
            <a:off x="6267019" y="5828527"/>
            <a:ext cx="642819" cy="658556"/>
          </a:xfrm>
          <a:prstGeom prst="roundRect">
            <a:avLst/>
          </a:prstGeom>
          <a:noFill/>
          <a:ln w="57150" cmpd="sng">
            <a:solidFill>
              <a:srgbClr val="6399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025761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WechatIMG91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图片 5" descr="WechatIMG912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83" y="0"/>
            <a:ext cx="3857625" cy="6858000"/>
          </a:xfrm>
          <a:prstGeom prst="rect">
            <a:avLst/>
          </a:prstGeom>
        </p:spPr>
      </p:pic>
      <p:pic>
        <p:nvPicPr>
          <p:cNvPr id="7" name="图片 6" descr="WechatIMG915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8340966" y="4813731"/>
            <a:ext cx="3104345" cy="1505272"/>
            <a:chOff x="8356645" y="4578533"/>
            <a:chExt cx="3104345" cy="1505272"/>
          </a:xfrm>
        </p:grpSpPr>
        <p:sp>
          <p:nvSpPr>
            <p:cNvPr id="37" name="文本框 36"/>
            <p:cNvSpPr txBox="1"/>
            <p:nvPr/>
          </p:nvSpPr>
          <p:spPr>
            <a:xfrm>
              <a:off x="8576142" y="4876450"/>
              <a:ext cx="2759419" cy="93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400" b="1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侧边栏</a:t>
              </a:r>
              <a:r>
                <a:rPr kumimoji="1" lang="zh-CN" altLang="zh-CN" sz="2200" b="1" dirty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kumimoji="1" lang="zh-CN" altLang="zh-CN" sz="2200" b="1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endParaRPr kumimoji="1" lang="en-US" altLang="zh-CN" sz="2200" b="1" dirty="0" smtClean="0">
                <a:solidFill>
                  <a:srgbClr val="FF7F01"/>
                </a:solidFill>
                <a:latin typeface="微软雅黑"/>
                <a:ea typeface="微软雅黑"/>
                <a:cs typeface="微软雅黑"/>
              </a:endParaRPr>
            </a:p>
            <a:p>
              <a:pPr>
                <a:lnSpc>
                  <a:spcPct val="120000"/>
                </a:lnSpc>
              </a:pPr>
              <a:r>
                <a:rPr kumimoji="1" lang="zh-CN" altLang="en-US" sz="2200" b="1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会议记录</a:t>
              </a:r>
              <a:r>
                <a:rPr kumimoji="1" lang="zh-CN" altLang="zh-CN" sz="2200" b="1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+</a:t>
              </a:r>
              <a:r>
                <a:rPr kumimoji="1" lang="zh-CN" altLang="en-US" sz="2200" b="1" dirty="0" smtClean="0">
                  <a:solidFill>
                    <a:srgbClr val="FF7F01"/>
                  </a:solidFill>
                  <a:latin typeface="微软雅黑"/>
                  <a:ea typeface="微软雅黑"/>
                  <a:cs typeface="微软雅黑"/>
                </a:rPr>
                <a:t>个人管理</a:t>
              </a:r>
              <a:endParaRPr kumimoji="1" lang="zh-CN" altLang="en-US" sz="2200" b="1" dirty="0">
                <a:solidFill>
                  <a:srgbClr val="FF7F0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8356645" y="4578533"/>
              <a:ext cx="3104345" cy="1505272"/>
            </a:xfrm>
            <a:prstGeom prst="roundRect">
              <a:avLst/>
            </a:prstGeom>
            <a:noFill/>
            <a:ln w="28575" cmpd="sng">
              <a:solidFill>
                <a:srgbClr val="FF7F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1" name="圆角矩形 80"/>
          <p:cNvSpPr/>
          <p:nvPr/>
        </p:nvSpPr>
        <p:spPr>
          <a:xfrm>
            <a:off x="4244490" y="6099484"/>
            <a:ext cx="3720192" cy="638478"/>
          </a:xfrm>
          <a:prstGeom prst="roundRect">
            <a:avLst/>
          </a:prstGeom>
          <a:noFill/>
          <a:ln w="28575" cmpd="sng">
            <a:solidFill>
              <a:srgbClr val="FF7F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/>
          <p:nvPr/>
        </p:nvCxnSpPr>
        <p:spPr>
          <a:xfrm flipV="1">
            <a:off x="4828978" y="5738846"/>
            <a:ext cx="3386558" cy="1"/>
          </a:xfrm>
          <a:prstGeom prst="straightConnector1">
            <a:avLst/>
          </a:prstGeom>
          <a:ln w="38100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909353" y="266558"/>
            <a:ext cx="1991171" cy="454718"/>
          </a:xfrm>
          <a:prstGeom prst="roundRect">
            <a:avLst/>
          </a:prstGeom>
          <a:noFill/>
          <a:ln w="38100" cmpd="sng">
            <a:solidFill>
              <a:srgbClr val="FF7F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316992" y="862395"/>
            <a:ext cx="3010276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 smtClean="0">
                <a:solidFill>
                  <a:srgbClr val="FF7F01"/>
                </a:solidFill>
              </a:rPr>
              <a:t>通知会议、与好友聊天</a:t>
            </a:r>
            <a:endParaRPr kumimoji="1" lang="zh-CN" altLang="en-US" sz="2200" b="1" dirty="0">
              <a:solidFill>
                <a:srgbClr val="FF7F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49282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</a:t>
            </a:r>
            <a:r>
              <a:rPr lang="en-US" altLang="en-US" sz="2400" b="1" dirty="0" smtClean="0"/>
              <a:t>综合功能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83" y="0"/>
            <a:ext cx="3857625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81" name="圆角矩形 80"/>
          <p:cNvSpPr/>
          <p:nvPr/>
        </p:nvSpPr>
        <p:spPr>
          <a:xfrm>
            <a:off x="4672194" y="5111649"/>
            <a:ext cx="2931883" cy="638478"/>
          </a:xfrm>
          <a:prstGeom prst="roundRect">
            <a:avLst/>
          </a:prstGeom>
          <a:noFill/>
          <a:ln w="28575" cmpd="sng">
            <a:solidFill>
              <a:srgbClr val="FF7F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0" y="3371179"/>
            <a:ext cx="1944135" cy="492959"/>
          </a:xfrm>
          <a:prstGeom prst="roundRect">
            <a:avLst/>
          </a:prstGeom>
          <a:noFill/>
          <a:ln w="28575" cmpd="sng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10670" y="3433900"/>
            <a:ext cx="1395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 smtClean="0">
                <a:solidFill>
                  <a:schemeClr val="bg2"/>
                </a:solidFill>
              </a:rPr>
              <a:t>会议推荐</a:t>
            </a:r>
            <a:endParaRPr kumimoji="1" lang="zh-CN" altLang="en-US" sz="2200" b="1" dirty="0">
              <a:solidFill>
                <a:schemeClr val="bg2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0" y="2461747"/>
            <a:ext cx="3778520" cy="862394"/>
          </a:xfrm>
          <a:prstGeom prst="roundRect">
            <a:avLst/>
          </a:prstGeom>
          <a:noFill/>
          <a:ln w="28575" cmpd="sng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2284678" y="1939909"/>
            <a:ext cx="1395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 smtClean="0">
                <a:solidFill>
                  <a:schemeClr val="bg2"/>
                </a:solidFill>
              </a:rPr>
              <a:t>会议分类</a:t>
            </a:r>
            <a:endParaRPr kumimoji="1" lang="zh-CN" altLang="en-US" sz="2200" b="1" dirty="0">
              <a:solidFill>
                <a:schemeClr val="bg2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558062" y="6298924"/>
            <a:ext cx="3171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b="1" dirty="0" smtClean="0">
                <a:solidFill>
                  <a:schemeClr val="bg2"/>
                </a:solidFill>
              </a:rPr>
              <a:t>可邀请好友参与会议</a:t>
            </a:r>
            <a:endParaRPr kumimoji="1" lang="zh-CN" altLang="en-US" sz="2200" b="1" dirty="0">
              <a:solidFill>
                <a:schemeClr val="bg2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257229" y="5416450"/>
            <a:ext cx="3171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b="1" dirty="0" smtClean="0">
                <a:solidFill>
                  <a:schemeClr val="bg2"/>
                </a:solidFill>
              </a:rPr>
              <a:t>个人信息页面</a:t>
            </a:r>
            <a:endParaRPr kumimoji="1" lang="zh-CN" altLang="en-US" sz="2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29479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快照 2018-04-17 下午6.15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4970"/>
            <a:ext cx="7535483" cy="4173030"/>
          </a:xfrm>
          <a:prstGeom prst="rect">
            <a:avLst/>
          </a:prstGeom>
        </p:spPr>
      </p:pic>
      <p:pic>
        <p:nvPicPr>
          <p:cNvPr id="8" name="图片 7" descr="屏幕快照 2018-04-17 下午6.1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72" y="0"/>
            <a:ext cx="7582628" cy="4233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——Web</a:t>
            </a:r>
            <a:r>
              <a:rPr lang="zh-CN" altLang="en-US" sz="2400" b="1" dirty="0" smtClean="0"/>
              <a:t>端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831594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——Web</a:t>
            </a:r>
            <a:r>
              <a:rPr lang="zh-CN" altLang="en-US" sz="2400" b="1" dirty="0" smtClean="0"/>
              <a:t>端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11" y="1628588"/>
            <a:ext cx="6531108" cy="46168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11059" y="552824"/>
            <a:ext cx="394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Web</a:t>
            </a:r>
            <a:r>
              <a:rPr kumimoji="1" lang="en-US" altLang="en-US" dirty="0" smtClean="0"/>
              <a:t>端显示多方弹幕互动，左方为现场互动方，右侧为直播互动方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5" y="1628587"/>
            <a:ext cx="2605368" cy="46317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537" y="1613647"/>
            <a:ext cx="2630580" cy="46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1411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——Web</a:t>
            </a:r>
            <a:r>
              <a:rPr lang="zh-CN" altLang="en-US" sz="2400" b="1" dirty="0" smtClean="0"/>
              <a:t>端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屏幕快照 2018-04-17 下午11.33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2" y="0"/>
            <a:ext cx="6320117" cy="4119891"/>
          </a:xfrm>
          <a:prstGeom prst="rect">
            <a:avLst/>
          </a:prstGeom>
        </p:spPr>
      </p:pic>
      <p:pic>
        <p:nvPicPr>
          <p:cNvPr id="3" name="图片 2" descr="屏幕快照 2018-04-17 下午11.34.0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2" r="32885" b="60131"/>
          <a:stretch/>
        </p:blipFill>
        <p:spPr>
          <a:xfrm>
            <a:off x="0" y="3406589"/>
            <a:ext cx="5842000" cy="3451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3883" y="1807882"/>
            <a:ext cx="4601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 smtClean="0"/>
              <a:t>Web</a:t>
            </a:r>
            <a:r>
              <a:rPr kumimoji="1" lang="zh-CN" altLang="en-US" sz="2200" b="1" dirty="0" smtClean="0"/>
              <a:t>端显示用户的红包获奖情况</a:t>
            </a:r>
            <a:endParaRPr kumimoji="1" lang="zh-CN" altLang="en-US" sz="2200" b="1" dirty="0"/>
          </a:p>
        </p:txBody>
      </p:sp>
      <p:cxnSp>
        <p:nvCxnSpPr>
          <p:cNvPr id="10" name="直线箭头连接符 9"/>
          <p:cNvCxnSpPr/>
          <p:nvPr/>
        </p:nvCxnSpPr>
        <p:spPr>
          <a:xfrm flipH="1" flipV="1">
            <a:off x="2091766" y="2256118"/>
            <a:ext cx="14940" cy="1165412"/>
          </a:xfrm>
          <a:prstGeom prst="straightConnector1">
            <a:avLst/>
          </a:prstGeom>
          <a:ln w="38100" cmpd="sng">
            <a:solidFill>
              <a:srgbClr val="63999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8982636" y="4156636"/>
            <a:ext cx="11952" cy="788893"/>
          </a:xfrm>
          <a:prstGeom prst="straightConnector1">
            <a:avLst/>
          </a:prstGeom>
          <a:ln w="38100" cmpd="sng">
            <a:solidFill>
              <a:srgbClr val="63999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7398870" y="4963459"/>
            <a:ext cx="4601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 smtClean="0"/>
              <a:t>Web</a:t>
            </a:r>
            <a:r>
              <a:rPr kumimoji="1" lang="zh-CN" altLang="en-US" sz="2200" b="1" dirty="0" smtClean="0"/>
              <a:t>端显示用户的投票结果</a:t>
            </a:r>
            <a:endParaRPr kumimoji="1" lang="zh-CN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497377500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760413" y="857250"/>
            <a:ext cx="10406062" cy="5553827"/>
            <a:chOff x="560" y="1350"/>
            <a:chExt cx="13798" cy="7386"/>
          </a:xfrm>
        </p:grpSpPr>
        <p:sp>
          <p:nvSpPr>
            <p:cNvPr id="5" name="MH_Other_1"/>
            <p:cNvSpPr/>
            <p:nvPr/>
          </p:nvSpPr>
          <p:spPr bwMode="auto">
            <a:xfrm>
              <a:off x="560" y="5015"/>
              <a:ext cx="4873" cy="3380"/>
            </a:xfrm>
            <a:custGeom>
              <a:avLst/>
              <a:gdLst>
                <a:gd name="T0" fmla="*/ 10025 w 1781"/>
                <a:gd name="T1" fmla="*/ 745 h 1235"/>
                <a:gd name="T2" fmla="*/ 12527 w 1781"/>
                <a:gd name="T3" fmla="*/ 16196 h 1235"/>
                <a:gd name="T4" fmla="*/ 31328 w 1781"/>
                <a:gd name="T5" fmla="*/ 7497 h 1235"/>
                <a:gd name="T6" fmla="*/ 36630 w 1781"/>
                <a:gd name="T7" fmla="*/ 9158 h 1235"/>
                <a:gd name="T8" fmla="*/ 9297 w 1781"/>
                <a:gd name="T9" fmla="*/ 20594 h 1235"/>
                <a:gd name="T10" fmla="*/ 7651 w 1781"/>
                <a:gd name="T11" fmla="*/ 0 h 1235"/>
                <a:gd name="T12" fmla="*/ 10025 w 1781"/>
                <a:gd name="T13" fmla="*/ 745 h 1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81"/>
                <a:gd name="T22" fmla="*/ 0 h 1235"/>
                <a:gd name="T23" fmla="*/ 1781 w 1781"/>
                <a:gd name="T24" fmla="*/ 1235 h 123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81" h="1235">
                  <a:moveTo>
                    <a:pt x="487" y="36"/>
                  </a:moveTo>
                  <a:cubicBezTo>
                    <a:pt x="412" y="169"/>
                    <a:pt x="208" y="597"/>
                    <a:pt x="609" y="785"/>
                  </a:cubicBezTo>
                  <a:cubicBezTo>
                    <a:pt x="830" y="873"/>
                    <a:pt x="1204" y="807"/>
                    <a:pt x="1523" y="363"/>
                  </a:cubicBezTo>
                  <a:cubicBezTo>
                    <a:pt x="1586" y="379"/>
                    <a:pt x="1709" y="419"/>
                    <a:pt x="1781" y="444"/>
                  </a:cubicBezTo>
                  <a:cubicBezTo>
                    <a:pt x="1502" y="949"/>
                    <a:pt x="806" y="1235"/>
                    <a:pt x="452" y="998"/>
                  </a:cubicBezTo>
                  <a:cubicBezTo>
                    <a:pt x="0" y="701"/>
                    <a:pt x="278" y="135"/>
                    <a:pt x="372" y="0"/>
                  </a:cubicBezTo>
                  <a:cubicBezTo>
                    <a:pt x="430" y="17"/>
                    <a:pt x="411" y="11"/>
                    <a:pt x="487" y="36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50000">
                  <a:srgbClr val="F6F6F6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350" noProof="1"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6" name="MH_Other_9"/>
            <p:cNvSpPr/>
            <p:nvPr/>
          </p:nvSpPr>
          <p:spPr bwMode="auto">
            <a:xfrm>
              <a:off x="3869" y="8176"/>
              <a:ext cx="10489" cy="57"/>
            </a:xfrm>
            <a:prstGeom prst="rect">
              <a:avLst/>
            </a:prstGeom>
            <a:solidFill>
              <a:srgbClr val="D5D5D5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/>
              <a:endParaRPr lang="zh-CN" altLang="en-US" sz="1350" b="1" kern="1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MH_Desc_1"/>
            <p:cNvSpPr/>
            <p:nvPr/>
          </p:nvSpPr>
          <p:spPr bwMode="auto">
            <a:xfrm>
              <a:off x="6803" y="1350"/>
              <a:ext cx="6930" cy="2821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>
              <a:norm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2100" b="1" noProof="1">
                  <a:solidFill>
                    <a:srgbClr val="000000"/>
                  </a:solidFill>
                  <a:latin typeface="+mj-ea"/>
                </a:rPr>
                <a:t>收入和利润呈现逐年逐年</a:t>
              </a:r>
              <a:r>
                <a:rPr lang="zh-CN" altLang="en-US" sz="2100" b="1" noProof="1">
                  <a:solidFill>
                    <a:srgbClr val="C00000"/>
                  </a:solidFill>
                  <a:latin typeface="+mj-ea"/>
                </a:rPr>
                <a:t>递增的趋势</a:t>
              </a:r>
              <a:endParaRPr lang="en-US" altLang="zh-CN" sz="2100" b="1" noProof="1">
                <a:solidFill>
                  <a:srgbClr val="C00000"/>
                </a:solidFill>
                <a:latin typeface="+mj-ea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2100" b="1" noProof="1">
                  <a:solidFill>
                    <a:srgbClr val="000000"/>
                  </a:solidFill>
                  <a:latin typeface="+mj-ea"/>
                </a:rPr>
                <a:t>严格</a:t>
              </a:r>
              <a:r>
                <a:rPr lang="zh-CN" altLang="en-US" sz="2100" b="1" noProof="1" smtClean="0">
                  <a:solidFill>
                    <a:srgbClr val="000000"/>
                  </a:solidFill>
                  <a:latin typeface="+mj-ea"/>
                </a:rPr>
                <a:t>控制营业成本，保持利润增速</a:t>
              </a:r>
              <a:endParaRPr lang="zh-CN" altLang="en-US" sz="2100" b="1" noProof="1">
                <a:solidFill>
                  <a:srgbClr val="000000"/>
                </a:solidFill>
                <a:latin typeface="+mj-ea"/>
              </a:endParaRPr>
            </a:p>
          </p:txBody>
        </p:sp>
        <p:grpSp>
          <p:nvGrpSpPr>
            <p:cNvPr id="8" name="组合 1"/>
            <p:cNvGrpSpPr>
              <a:grpSpLocks/>
            </p:cNvGrpSpPr>
            <p:nvPr/>
          </p:nvGrpSpPr>
          <p:grpSpPr bwMode="auto">
            <a:xfrm>
              <a:off x="1442" y="2561"/>
              <a:ext cx="4896" cy="6175"/>
              <a:chOff x="1340" y="2561"/>
              <a:chExt cx="4896" cy="6175"/>
            </a:xfrm>
          </p:grpSpPr>
          <p:sp>
            <p:nvSpPr>
              <p:cNvPr id="9" name="MH_Other_2"/>
              <p:cNvSpPr/>
              <p:nvPr/>
            </p:nvSpPr>
            <p:spPr bwMode="auto">
              <a:xfrm>
                <a:off x="1843" y="6164"/>
                <a:ext cx="3591" cy="2198"/>
              </a:xfrm>
              <a:custGeom>
                <a:avLst/>
                <a:gdLst>
                  <a:gd name="T0" fmla="*/ 0 w 1312"/>
                  <a:gd name="T1" fmla="*/ 12136 h 803"/>
                  <a:gd name="T2" fmla="*/ 20383 w 1312"/>
                  <a:gd name="T3" fmla="*/ 6902 h 803"/>
                  <a:gd name="T4" fmla="*/ 26093 w 1312"/>
                  <a:gd name="T5" fmla="*/ 0 h 803"/>
                  <a:gd name="T6" fmla="*/ 27029 w 1312"/>
                  <a:gd name="T7" fmla="*/ 1298 h 803"/>
                  <a:gd name="T8" fmla="*/ 8242 w 1312"/>
                  <a:gd name="T9" fmla="*/ 13966 h 803"/>
                  <a:gd name="T10" fmla="*/ 0 w 1312"/>
                  <a:gd name="T11" fmla="*/ 12136 h 8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12"/>
                  <a:gd name="T19" fmla="*/ 0 h 803"/>
                  <a:gd name="T20" fmla="*/ 1312 w 1312"/>
                  <a:gd name="T21" fmla="*/ 803 h 8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12" h="803">
                    <a:moveTo>
                      <a:pt x="0" y="589"/>
                    </a:moveTo>
                    <a:cubicBezTo>
                      <a:pt x="0" y="589"/>
                      <a:pt x="399" y="803"/>
                      <a:pt x="989" y="335"/>
                    </a:cubicBezTo>
                    <a:cubicBezTo>
                      <a:pt x="1163" y="189"/>
                      <a:pt x="1267" y="0"/>
                      <a:pt x="1267" y="0"/>
                    </a:cubicBezTo>
                    <a:cubicBezTo>
                      <a:pt x="1312" y="63"/>
                      <a:pt x="1312" y="63"/>
                      <a:pt x="1312" y="63"/>
                    </a:cubicBezTo>
                    <a:cubicBezTo>
                      <a:pt x="1312" y="63"/>
                      <a:pt x="999" y="633"/>
                      <a:pt x="400" y="678"/>
                    </a:cubicBezTo>
                    <a:cubicBezTo>
                      <a:pt x="148" y="694"/>
                      <a:pt x="0" y="589"/>
                      <a:pt x="0" y="58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350" noProof="1"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10" name="MH_Other_3"/>
              <p:cNvSpPr/>
              <p:nvPr/>
            </p:nvSpPr>
            <p:spPr bwMode="auto">
              <a:xfrm>
                <a:off x="1340" y="5076"/>
                <a:ext cx="728" cy="1953"/>
              </a:xfrm>
              <a:custGeom>
                <a:avLst/>
                <a:gdLst>
                  <a:gd name="T0" fmla="*/ 4168 w 267"/>
                  <a:gd name="T1" fmla="*/ 0 h 714"/>
                  <a:gd name="T2" fmla="*/ 5297 w 267"/>
                  <a:gd name="T3" fmla="*/ 1035 h 714"/>
                  <a:gd name="T4" fmla="*/ 5361 w 267"/>
                  <a:gd name="T5" fmla="*/ 14696 h 714"/>
                  <a:gd name="T6" fmla="*/ 1773 w 267"/>
                  <a:gd name="T7" fmla="*/ 7465 h 714"/>
                  <a:gd name="T8" fmla="*/ 4168 w 267"/>
                  <a:gd name="T9" fmla="*/ 0 h 7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7"/>
                  <a:gd name="T16" fmla="*/ 0 h 714"/>
                  <a:gd name="T17" fmla="*/ 267 w 267"/>
                  <a:gd name="T18" fmla="*/ 714 h 7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7" h="714">
                    <a:moveTo>
                      <a:pt x="205" y="0"/>
                    </a:moveTo>
                    <a:cubicBezTo>
                      <a:pt x="205" y="0"/>
                      <a:pt x="254" y="45"/>
                      <a:pt x="261" y="50"/>
                    </a:cubicBezTo>
                    <a:cubicBezTo>
                      <a:pt x="267" y="61"/>
                      <a:pt x="0" y="424"/>
                      <a:pt x="264" y="714"/>
                    </a:cubicBezTo>
                    <a:cubicBezTo>
                      <a:pt x="69" y="593"/>
                      <a:pt x="85" y="409"/>
                      <a:pt x="87" y="363"/>
                    </a:cubicBezTo>
                    <a:cubicBezTo>
                      <a:pt x="88" y="197"/>
                      <a:pt x="205" y="0"/>
                      <a:pt x="20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50000">
                    <a:srgbClr val="B2B2B2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1350" noProof="1"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11" name="MH_Other_4"/>
              <p:cNvSpPr/>
              <p:nvPr/>
            </p:nvSpPr>
            <p:spPr bwMode="auto">
              <a:xfrm>
                <a:off x="1641" y="3275"/>
                <a:ext cx="4595" cy="2764"/>
              </a:xfrm>
              <a:custGeom>
                <a:avLst/>
                <a:gdLst>
                  <a:gd name="T0" fmla="*/ 24075 w 1678"/>
                  <a:gd name="T1" fmla="*/ 19158 h 1010"/>
                  <a:gd name="T2" fmla="*/ 20411 w 1678"/>
                  <a:gd name="T3" fmla="*/ 5169 h 1010"/>
                  <a:gd name="T4" fmla="*/ 2400 w 1678"/>
                  <a:gd name="T5" fmla="*/ 13038 h 1010"/>
                  <a:gd name="T6" fmla="*/ 0 w 1678"/>
                  <a:gd name="T7" fmla="*/ 12337 h 1010"/>
                  <a:gd name="T8" fmla="*/ 22319 w 1678"/>
                  <a:gd name="T9" fmla="*/ 1285 h 1010"/>
                  <a:gd name="T10" fmla="*/ 29469 w 1678"/>
                  <a:gd name="T11" fmla="*/ 20672 h 1010"/>
                  <a:gd name="T12" fmla="*/ 24075 w 1678"/>
                  <a:gd name="T13" fmla="*/ 19158 h 10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78"/>
                  <a:gd name="T22" fmla="*/ 0 h 1010"/>
                  <a:gd name="T23" fmla="*/ 1678 w 1678"/>
                  <a:gd name="T24" fmla="*/ 1010 h 10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78" h="1010">
                    <a:moveTo>
                      <a:pt x="1162" y="936"/>
                    </a:moveTo>
                    <a:cubicBezTo>
                      <a:pt x="1222" y="836"/>
                      <a:pt x="1371" y="388"/>
                      <a:pt x="985" y="252"/>
                    </a:cubicBezTo>
                    <a:cubicBezTo>
                      <a:pt x="471" y="122"/>
                      <a:pt x="116" y="637"/>
                      <a:pt x="116" y="637"/>
                    </a:cubicBezTo>
                    <a:cubicBezTo>
                      <a:pt x="116" y="637"/>
                      <a:pt x="116" y="637"/>
                      <a:pt x="0" y="603"/>
                    </a:cubicBezTo>
                    <a:cubicBezTo>
                      <a:pt x="272" y="215"/>
                      <a:pt x="727" y="0"/>
                      <a:pt x="1077" y="63"/>
                    </a:cubicBezTo>
                    <a:cubicBezTo>
                      <a:pt x="1416" y="123"/>
                      <a:pt x="1678" y="452"/>
                      <a:pt x="1422" y="1010"/>
                    </a:cubicBezTo>
                    <a:cubicBezTo>
                      <a:pt x="1357" y="994"/>
                      <a:pt x="1209" y="950"/>
                      <a:pt x="1162" y="936"/>
                    </a:cubicBezTo>
                    <a:close/>
                  </a:path>
                </a:pathLst>
              </a:custGeom>
              <a:solidFill>
                <a:srgbClr val="639996"/>
              </a:solidFill>
              <a:ln w="9525">
                <a:solidFill>
                  <a:srgbClr val="639996"/>
                </a:solidFill>
                <a:round/>
              </a:ln>
              <a:effectLst/>
              <a:extLst/>
            </p:spPr>
            <p:txBody>
              <a:bodyPr/>
              <a:lstStyle/>
              <a:p>
                <a:endParaRPr lang="zh-CN" altLang="en-US" sz="1350" noProof="1"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12" name="MH_Other_5"/>
              <p:cNvSpPr/>
              <p:nvPr/>
            </p:nvSpPr>
            <p:spPr bwMode="auto">
              <a:xfrm>
                <a:off x="5424" y="4215"/>
                <a:ext cx="488" cy="1906"/>
              </a:xfrm>
              <a:custGeom>
                <a:avLst/>
                <a:gdLst>
                  <a:gd name="T0" fmla="*/ 0 w 179"/>
                  <a:gd name="T1" fmla="*/ 12990 h 696"/>
                  <a:gd name="T2" fmla="*/ 859 w 179"/>
                  <a:gd name="T3" fmla="*/ 14350 h 696"/>
                  <a:gd name="T4" fmla="*/ 2849 w 179"/>
                  <a:gd name="T5" fmla="*/ 6497 h 696"/>
                  <a:gd name="T6" fmla="*/ 1866 w 179"/>
                  <a:gd name="T7" fmla="*/ 1298 h 696"/>
                  <a:gd name="T8" fmla="*/ 1305 w 179"/>
                  <a:gd name="T9" fmla="*/ 0 h 696"/>
                  <a:gd name="T10" fmla="*/ 0 w 179"/>
                  <a:gd name="T11" fmla="*/ 12990 h 69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9"/>
                  <a:gd name="T19" fmla="*/ 0 h 696"/>
                  <a:gd name="T20" fmla="*/ 179 w 179"/>
                  <a:gd name="T21" fmla="*/ 696 h 69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9" h="696">
                    <a:moveTo>
                      <a:pt x="0" y="630"/>
                    </a:moveTo>
                    <a:cubicBezTo>
                      <a:pt x="19" y="659"/>
                      <a:pt x="42" y="696"/>
                      <a:pt x="42" y="696"/>
                    </a:cubicBezTo>
                    <a:cubicBezTo>
                      <a:pt x="42" y="696"/>
                      <a:pt x="134" y="518"/>
                      <a:pt x="139" y="315"/>
                    </a:cubicBezTo>
                    <a:cubicBezTo>
                      <a:pt x="146" y="172"/>
                      <a:pt x="91" y="63"/>
                      <a:pt x="91" y="63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179" y="245"/>
                      <a:pt x="0" y="630"/>
                    </a:cubicBezTo>
                    <a:close/>
                  </a:path>
                </a:pathLst>
              </a:custGeom>
              <a:solidFill>
                <a:srgbClr val="6399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1350" noProof="1"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13" name="MH_Other_6"/>
              <p:cNvSpPr/>
              <p:nvPr/>
            </p:nvSpPr>
            <p:spPr bwMode="auto">
              <a:xfrm>
                <a:off x="1902" y="3579"/>
                <a:ext cx="3012" cy="1548"/>
              </a:xfrm>
              <a:custGeom>
                <a:avLst/>
                <a:gdLst>
                  <a:gd name="T0" fmla="*/ 17943 w 1100"/>
                  <a:gd name="T1" fmla="*/ 2712 h 565"/>
                  <a:gd name="T2" fmla="*/ 0 w 1100"/>
                  <a:gd name="T3" fmla="*/ 10753 h 565"/>
                  <a:gd name="T4" fmla="*/ 1115 w 1100"/>
                  <a:gd name="T5" fmla="*/ 11795 h 565"/>
                  <a:gd name="T6" fmla="*/ 17869 w 1100"/>
                  <a:gd name="T7" fmla="*/ 3887 h 565"/>
                  <a:gd name="T8" fmla="*/ 22716 w 1100"/>
                  <a:gd name="T9" fmla="*/ 7231 h 565"/>
                  <a:gd name="T10" fmla="*/ 17943 w 1100"/>
                  <a:gd name="T11" fmla="*/ 2712 h 56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00"/>
                  <a:gd name="T19" fmla="*/ 0 h 565"/>
                  <a:gd name="T20" fmla="*/ 1100 w 1100"/>
                  <a:gd name="T21" fmla="*/ 565 h 56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00" h="565">
                    <a:moveTo>
                      <a:pt x="869" y="130"/>
                    </a:moveTo>
                    <a:cubicBezTo>
                      <a:pt x="355" y="0"/>
                      <a:pt x="0" y="515"/>
                      <a:pt x="0" y="515"/>
                    </a:cubicBezTo>
                    <a:cubicBezTo>
                      <a:pt x="0" y="515"/>
                      <a:pt x="0" y="515"/>
                      <a:pt x="54" y="565"/>
                    </a:cubicBezTo>
                    <a:cubicBezTo>
                      <a:pt x="279" y="285"/>
                      <a:pt x="580" y="120"/>
                      <a:pt x="866" y="186"/>
                    </a:cubicBezTo>
                    <a:cubicBezTo>
                      <a:pt x="1050" y="226"/>
                      <a:pt x="1100" y="347"/>
                      <a:pt x="1100" y="347"/>
                    </a:cubicBezTo>
                    <a:cubicBezTo>
                      <a:pt x="1084" y="303"/>
                      <a:pt x="1043" y="192"/>
                      <a:pt x="869" y="130"/>
                    </a:cubicBezTo>
                    <a:close/>
                  </a:path>
                </a:pathLst>
              </a:custGeom>
              <a:solidFill>
                <a:srgbClr val="6399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1350" noProof="1"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14" name="MH_Other_7"/>
              <p:cNvSpPr/>
              <p:nvPr/>
            </p:nvSpPr>
            <p:spPr bwMode="auto">
              <a:xfrm>
                <a:off x="4750" y="5739"/>
                <a:ext cx="825" cy="382"/>
              </a:xfrm>
              <a:custGeom>
                <a:avLst/>
                <a:gdLst>
                  <a:gd name="T0" fmla="*/ 0 w 469"/>
                  <a:gd name="T1" fmla="*/ 0 h 218"/>
                  <a:gd name="T2" fmla="*/ 243 w 469"/>
                  <a:gd name="T3" fmla="*/ 68 h 218"/>
                  <a:gd name="T4" fmla="*/ 281 w 469"/>
                  <a:gd name="T5" fmla="*/ 129 h 218"/>
                  <a:gd name="T6" fmla="*/ 44 w 469"/>
                  <a:gd name="T7" fmla="*/ 59 h 218"/>
                  <a:gd name="T8" fmla="*/ 0 w 469"/>
                  <a:gd name="T9" fmla="*/ 0 h 2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9"/>
                  <a:gd name="T16" fmla="*/ 0 h 218"/>
                  <a:gd name="T17" fmla="*/ 469 w 469"/>
                  <a:gd name="T18" fmla="*/ 218 h 2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9" h="218">
                    <a:moveTo>
                      <a:pt x="0" y="0"/>
                    </a:moveTo>
                    <a:lnTo>
                      <a:pt x="404" y="115"/>
                    </a:lnTo>
                    <a:lnTo>
                      <a:pt x="469" y="218"/>
                    </a:lnTo>
                    <a:lnTo>
                      <a:pt x="73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99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1350" noProof="1"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15" name="MH_Other_8"/>
              <p:cNvSpPr/>
              <p:nvPr/>
            </p:nvSpPr>
            <p:spPr bwMode="auto">
              <a:xfrm>
                <a:off x="1698" y="4937"/>
                <a:ext cx="465" cy="232"/>
              </a:xfrm>
              <a:custGeom>
                <a:avLst/>
                <a:gdLst>
                  <a:gd name="T0" fmla="*/ 112 w 264"/>
                  <a:gd name="T1" fmla="*/ 32 h 131"/>
                  <a:gd name="T2" fmla="*/ 165 w 264"/>
                  <a:gd name="T3" fmla="*/ 79 h 131"/>
                  <a:gd name="T4" fmla="*/ 52 w 264"/>
                  <a:gd name="T5" fmla="*/ 48 h 131"/>
                  <a:gd name="T6" fmla="*/ 0 w 264"/>
                  <a:gd name="T7" fmla="*/ 0 h 131"/>
                  <a:gd name="T8" fmla="*/ 112 w 264"/>
                  <a:gd name="T9" fmla="*/ 32 h 1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4"/>
                  <a:gd name="T16" fmla="*/ 0 h 131"/>
                  <a:gd name="T17" fmla="*/ 264 w 264"/>
                  <a:gd name="T18" fmla="*/ 131 h 1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4" h="131">
                    <a:moveTo>
                      <a:pt x="180" y="53"/>
                    </a:moveTo>
                    <a:lnTo>
                      <a:pt x="264" y="131"/>
                    </a:lnTo>
                    <a:lnTo>
                      <a:pt x="83" y="78"/>
                    </a:lnTo>
                    <a:lnTo>
                      <a:pt x="0" y="0"/>
                    </a:lnTo>
                    <a:lnTo>
                      <a:pt x="180" y="53"/>
                    </a:lnTo>
                    <a:close/>
                  </a:path>
                </a:pathLst>
              </a:custGeom>
              <a:solidFill>
                <a:srgbClr val="6399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1350" noProof="1"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16" name="MH_Other_10"/>
              <p:cNvSpPr>
                <a:spLocks noChangeShapeType="1"/>
              </p:cNvSpPr>
              <p:nvPr/>
            </p:nvSpPr>
            <p:spPr bwMode="auto">
              <a:xfrm rot="21307710" flipH="1">
                <a:off x="2656" y="5999"/>
                <a:ext cx="549" cy="741"/>
              </a:xfrm>
              <a:prstGeom prst="line">
                <a:avLst/>
              </a:prstGeom>
              <a:noFill/>
              <a:ln w="76200">
                <a:solidFill>
                  <a:schemeClr val="tx1">
                    <a:lumMod val="50000"/>
                    <a:lumOff val="50000"/>
                  </a:schemeClr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 noProof="1"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17" name="MH_Other_11"/>
              <p:cNvSpPr>
                <a:spLocks noChangeShapeType="1"/>
              </p:cNvSpPr>
              <p:nvPr/>
            </p:nvSpPr>
            <p:spPr bwMode="auto">
              <a:xfrm rot="21307710" flipV="1">
                <a:off x="3735" y="4373"/>
                <a:ext cx="463" cy="688"/>
              </a:xfrm>
              <a:prstGeom prst="line">
                <a:avLst/>
              </a:prstGeom>
              <a:noFill/>
              <a:ln w="76200">
                <a:solidFill>
                  <a:srgbClr val="639996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 noProof="1">
                  <a:latin typeface="Impact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MH_SubTitle_2"/>
              <p:cNvSpPr txBox="1">
                <a:spLocks noChangeArrowheads="1"/>
              </p:cNvSpPr>
              <p:nvPr/>
            </p:nvSpPr>
            <p:spPr bwMode="auto">
              <a:xfrm>
                <a:off x="1450" y="8055"/>
                <a:ext cx="3572" cy="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/>
              <a:lstStyle/>
              <a:p>
                <a:pPr algn="ctr"/>
                <a:r>
                  <a:rPr lang="zh-CN" altLang="en-US" sz="2000" b="1">
                    <a:solidFill>
                      <a:srgbClr val="000000"/>
                    </a:solidFill>
                    <a:latin typeface="宋体" pitchFamily="2" charset="-122"/>
                  </a:rPr>
                  <a:t>成本和费用</a:t>
                </a:r>
              </a:p>
            </p:txBody>
          </p:sp>
          <p:sp>
            <p:nvSpPr>
              <p:cNvPr id="19" name="MH_SubTitle_1"/>
              <p:cNvSpPr txBox="1">
                <a:spLocks noChangeArrowheads="1"/>
              </p:cNvSpPr>
              <p:nvPr/>
            </p:nvSpPr>
            <p:spPr bwMode="auto">
              <a:xfrm>
                <a:off x="2442" y="2561"/>
                <a:ext cx="3572" cy="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/>
              <a:lstStyle/>
              <a:p>
                <a:pPr algn="ctr"/>
                <a:r>
                  <a:rPr lang="zh-CN" altLang="en-US" sz="2000" b="1" dirty="0" smtClean="0">
                    <a:solidFill>
                      <a:srgbClr val="000000"/>
                    </a:solidFill>
                    <a:latin typeface="宋体" pitchFamily="2" charset="-122"/>
                  </a:rPr>
                  <a:t>收入和利润</a:t>
                </a:r>
                <a:endParaRPr lang="zh-CN" altLang="en-US" sz="2000" b="1" dirty="0">
                  <a:solidFill>
                    <a:srgbClr val="000000"/>
                  </a:solidFill>
                  <a:latin typeface="宋体" pitchFamily="2" charset="-122"/>
                </a:endParaRPr>
              </a:p>
            </p:txBody>
          </p:sp>
          <p:sp>
            <p:nvSpPr>
              <p:cNvPr id="20" name="MH_Title_1"/>
              <p:cNvSpPr txBox="1">
                <a:spLocks noChangeArrowheads="1"/>
              </p:cNvSpPr>
              <p:nvPr/>
            </p:nvSpPr>
            <p:spPr bwMode="auto">
              <a:xfrm>
                <a:off x="2187" y="5191"/>
                <a:ext cx="2902" cy="7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/>
              <a:lstStyle>
                <a:lvl1pPr defTabSz="600075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defTabSz="600075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defTabSz="600075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defTabSz="600075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defTabSz="600075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defTabSz="600075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defTabSz="600075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defTabSz="600075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defTabSz="600075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sz="2000" b="1">
                    <a:solidFill>
                      <a:srgbClr val="000000"/>
                    </a:solidFill>
                    <a:latin typeface="宋体" pitchFamily="2" charset="-122"/>
                  </a:rPr>
                  <a:t>经营预测</a:t>
                </a:r>
                <a:endParaRPr lang="zh-CN" altLang="zh-CN" sz="2000" b="1">
                  <a:solidFill>
                    <a:srgbClr val="000000"/>
                  </a:solidFill>
                  <a:latin typeface="宋体" pitchFamily="2" charset="-122"/>
                </a:endParaRPr>
              </a:p>
            </p:txBody>
          </p:sp>
        </p:grpSp>
      </p:grpSp>
      <p:graphicFrame>
        <p:nvGraphicFramePr>
          <p:cNvPr id="22" name="图表 21"/>
          <p:cNvGraphicFramePr/>
          <p:nvPr>
            <p:extLst>
              <p:ext uri="{D42A27DB-BD31-4B8C-83A1-F6EECF244321}">
                <p14:modId xmlns:p14="http://schemas.microsoft.com/office/powerpoint/2010/main" val="2817252159"/>
              </p:ext>
            </p:extLst>
          </p:nvPr>
        </p:nvGraphicFramePr>
        <p:xfrm>
          <a:off x="4759435" y="2381661"/>
          <a:ext cx="6644953" cy="4190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BUSINESS</a:t>
            </a:r>
            <a:endParaRPr lang="zh-CN" altLang="en-US" dirty="0"/>
          </a:p>
        </p:txBody>
      </p:sp>
      <p:sp>
        <p:nvSpPr>
          <p:cNvPr id="26" name="文本框 4"/>
          <p:cNvSpPr txBox="1"/>
          <p:nvPr/>
        </p:nvSpPr>
        <p:spPr>
          <a:xfrm>
            <a:off x="1027784" y="786784"/>
            <a:ext cx="148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商业考量</a:t>
            </a:r>
            <a:endParaRPr lang="zh-CN" altLang="en-US" sz="2400" b="1" dirty="0"/>
          </a:p>
        </p:txBody>
      </p:sp>
      <p:grpSp>
        <p:nvGrpSpPr>
          <p:cNvPr id="27" name="组合 4"/>
          <p:cNvGrpSpPr/>
          <p:nvPr/>
        </p:nvGrpSpPr>
        <p:grpSpPr>
          <a:xfrm>
            <a:off x="204395" y="361651"/>
            <a:ext cx="823389" cy="1127994"/>
            <a:chOff x="926571" y="692282"/>
            <a:chExt cx="3792028" cy="5194849"/>
          </a:xfrm>
          <a:noFill/>
        </p:grpSpPr>
        <p:sp>
          <p:nvSpPr>
            <p:cNvPr id="28" name="等腰三角形 5"/>
            <p:cNvSpPr/>
            <p:nvPr/>
          </p:nvSpPr>
          <p:spPr>
            <a:xfrm rot="9010236">
              <a:off x="926571" y="3375544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6"/>
            <p:cNvSpPr/>
            <p:nvPr/>
          </p:nvSpPr>
          <p:spPr>
            <a:xfrm rot="5400000">
              <a:off x="2480991" y="1418935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7"/>
            <p:cNvSpPr/>
            <p:nvPr/>
          </p:nvSpPr>
          <p:spPr>
            <a:xfrm rot="5400000">
              <a:off x="1361567" y="3295289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8"/>
            <p:cNvSpPr/>
            <p:nvPr/>
          </p:nvSpPr>
          <p:spPr>
            <a:xfrm rot="5400000">
              <a:off x="1362608" y="2638821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9"/>
            <p:cNvSpPr/>
            <p:nvPr/>
          </p:nvSpPr>
          <p:spPr>
            <a:xfrm rot="9010236">
              <a:off x="1522702" y="3039911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10"/>
            <p:cNvSpPr/>
            <p:nvPr/>
          </p:nvSpPr>
          <p:spPr>
            <a:xfrm rot="9010236">
              <a:off x="2044010" y="3357297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11"/>
            <p:cNvSpPr/>
            <p:nvPr/>
          </p:nvSpPr>
          <p:spPr>
            <a:xfrm rot="5591464">
              <a:off x="2434095" y="3930499"/>
              <a:ext cx="595411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12"/>
            <p:cNvSpPr/>
            <p:nvPr/>
          </p:nvSpPr>
          <p:spPr>
            <a:xfrm rot="9010236">
              <a:off x="2604273" y="3659030"/>
              <a:ext cx="572130" cy="534633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13"/>
            <p:cNvSpPr/>
            <p:nvPr/>
          </p:nvSpPr>
          <p:spPr>
            <a:xfrm rot="5400000">
              <a:off x="3025894" y="3573919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14"/>
            <p:cNvSpPr/>
            <p:nvPr/>
          </p:nvSpPr>
          <p:spPr>
            <a:xfrm rot="9010236">
              <a:off x="3163654" y="3997918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15"/>
            <p:cNvSpPr/>
            <p:nvPr/>
          </p:nvSpPr>
          <p:spPr>
            <a:xfrm rot="5400000">
              <a:off x="2449679" y="721484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16"/>
            <p:cNvSpPr/>
            <p:nvPr/>
          </p:nvSpPr>
          <p:spPr>
            <a:xfrm rot="9010236">
              <a:off x="2609473" y="1136406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17"/>
            <p:cNvSpPr/>
            <p:nvPr/>
          </p:nvSpPr>
          <p:spPr>
            <a:xfrm rot="5400000">
              <a:off x="3584568" y="3867384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18"/>
            <p:cNvSpPr/>
            <p:nvPr/>
          </p:nvSpPr>
          <p:spPr>
            <a:xfrm rot="9010236">
              <a:off x="3746502" y="3621425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19"/>
            <p:cNvSpPr/>
            <p:nvPr/>
          </p:nvSpPr>
          <p:spPr>
            <a:xfrm rot="9010236">
              <a:off x="1509669" y="2391682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20"/>
            <p:cNvSpPr/>
            <p:nvPr/>
          </p:nvSpPr>
          <p:spPr>
            <a:xfrm rot="5400000">
              <a:off x="1924938" y="2337139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21"/>
            <p:cNvSpPr/>
            <p:nvPr/>
          </p:nvSpPr>
          <p:spPr>
            <a:xfrm rot="5400000">
              <a:off x="1924938" y="1660371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22"/>
            <p:cNvSpPr/>
            <p:nvPr/>
          </p:nvSpPr>
          <p:spPr>
            <a:xfrm rot="9010236">
              <a:off x="2065722" y="2073844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23"/>
            <p:cNvSpPr/>
            <p:nvPr/>
          </p:nvSpPr>
          <p:spPr>
            <a:xfrm rot="9010236">
              <a:off x="2073746" y="1407865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24"/>
            <p:cNvSpPr/>
            <p:nvPr/>
          </p:nvSpPr>
          <p:spPr>
            <a:xfrm rot="5400000">
              <a:off x="3033073" y="1028244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25"/>
            <p:cNvSpPr/>
            <p:nvPr/>
          </p:nvSpPr>
          <p:spPr>
            <a:xfrm rot="9010236">
              <a:off x="3162544" y="1444524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26"/>
            <p:cNvSpPr/>
            <p:nvPr/>
          </p:nvSpPr>
          <p:spPr>
            <a:xfrm rot="5400000">
              <a:off x="3033073" y="1708717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27"/>
            <p:cNvSpPr/>
            <p:nvPr/>
          </p:nvSpPr>
          <p:spPr>
            <a:xfrm rot="9010236">
              <a:off x="3162544" y="2110503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28"/>
            <p:cNvSpPr/>
            <p:nvPr/>
          </p:nvSpPr>
          <p:spPr>
            <a:xfrm rot="5400000">
              <a:off x="3033073" y="2374697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29"/>
            <p:cNvSpPr/>
            <p:nvPr/>
          </p:nvSpPr>
          <p:spPr>
            <a:xfrm rot="9010236">
              <a:off x="3162544" y="2776482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30"/>
            <p:cNvSpPr/>
            <p:nvPr/>
          </p:nvSpPr>
          <p:spPr>
            <a:xfrm rot="5400000">
              <a:off x="3033073" y="3001789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31"/>
            <p:cNvSpPr/>
            <p:nvPr/>
          </p:nvSpPr>
          <p:spPr>
            <a:xfrm rot="9010236">
              <a:off x="3162544" y="3403575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32"/>
            <p:cNvSpPr/>
            <p:nvPr/>
          </p:nvSpPr>
          <p:spPr>
            <a:xfrm rot="5400000">
              <a:off x="3018785" y="4239898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33"/>
            <p:cNvSpPr/>
            <p:nvPr/>
          </p:nvSpPr>
          <p:spPr>
            <a:xfrm rot="9010236">
              <a:off x="3133968" y="4670260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34"/>
            <p:cNvSpPr/>
            <p:nvPr/>
          </p:nvSpPr>
          <p:spPr>
            <a:xfrm rot="5400000">
              <a:off x="3014898" y="4942247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35"/>
            <p:cNvSpPr/>
            <p:nvPr/>
          </p:nvSpPr>
          <p:spPr>
            <a:xfrm rot="9010236">
              <a:off x="3144369" y="5373405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36"/>
            <p:cNvSpPr/>
            <p:nvPr/>
          </p:nvSpPr>
          <p:spPr>
            <a:xfrm rot="5400000">
              <a:off x="4175671" y="3502260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37"/>
            <p:cNvSpPr/>
            <p:nvPr/>
          </p:nvSpPr>
          <p:spPr>
            <a:xfrm rot="5400000">
              <a:off x="1874313" y="3604216"/>
              <a:ext cx="572130" cy="51372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255088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meeting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21" y="0"/>
            <a:ext cx="10869179" cy="6858000"/>
          </a:xfrm>
          <a:prstGeom prst="rect">
            <a:avLst/>
          </a:prstGeom>
        </p:spPr>
      </p:pic>
      <p:sp>
        <p:nvSpPr>
          <p:cNvPr id="2" name="五边形 1"/>
          <p:cNvSpPr/>
          <p:nvPr/>
        </p:nvSpPr>
        <p:spPr>
          <a:xfrm>
            <a:off x="-57150" y="-13933"/>
            <a:ext cx="8534400" cy="930452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94973" y="581915"/>
            <a:ext cx="4019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直接连接符 26"/>
          <p:cNvCxnSpPr/>
          <p:nvPr/>
        </p:nvCxnSpPr>
        <p:spPr>
          <a:xfrm>
            <a:off x="678604" y="1525113"/>
            <a:ext cx="401955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 26"/>
          <p:cNvGrpSpPr/>
          <p:nvPr/>
        </p:nvGrpSpPr>
        <p:grpSpPr>
          <a:xfrm>
            <a:off x="1275361" y="1972289"/>
            <a:ext cx="2540846" cy="620877"/>
            <a:chOff x="1257724" y="2836706"/>
            <a:chExt cx="2540846" cy="620877"/>
          </a:xfrm>
        </p:grpSpPr>
        <p:sp>
          <p:nvSpPr>
            <p:cNvPr id="6" name="文本框 5"/>
            <p:cNvSpPr txBox="1"/>
            <p:nvPr/>
          </p:nvSpPr>
          <p:spPr>
            <a:xfrm>
              <a:off x="1257724" y="2836706"/>
              <a:ext cx="978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" name="直接连接符 29"/>
            <p:cNvCxnSpPr/>
            <p:nvPr/>
          </p:nvCxnSpPr>
          <p:spPr>
            <a:xfrm flipH="1">
              <a:off x="1436370" y="3051932"/>
              <a:ext cx="400050" cy="39398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999706" y="2879326"/>
              <a:ext cx="1798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项目背景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8129421">
              <a:off x="1605888" y="3221876"/>
              <a:ext cx="235707" cy="235707"/>
            </a:xfrm>
            <a:prstGeom prst="triangle">
              <a:avLst/>
            </a:prstGeom>
            <a:solidFill>
              <a:srgbClr val="63999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1275361" y="3014672"/>
            <a:ext cx="2540846" cy="613392"/>
            <a:chOff x="1257724" y="3879089"/>
            <a:chExt cx="2540846" cy="613392"/>
          </a:xfrm>
        </p:grpSpPr>
        <p:sp>
          <p:nvSpPr>
            <p:cNvPr id="9" name="文本框 8"/>
            <p:cNvSpPr txBox="1"/>
            <p:nvPr/>
          </p:nvSpPr>
          <p:spPr>
            <a:xfrm>
              <a:off x="1257724" y="3879089"/>
              <a:ext cx="978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接连接符 33"/>
            <p:cNvCxnSpPr/>
            <p:nvPr/>
          </p:nvCxnSpPr>
          <p:spPr>
            <a:xfrm flipH="1">
              <a:off x="1436370" y="4094315"/>
              <a:ext cx="400050" cy="39398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999706" y="3921709"/>
              <a:ext cx="1798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方案设计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8129421">
              <a:off x="1610968" y="4256774"/>
              <a:ext cx="235707" cy="235707"/>
            </a:xfrm>
            <a:prstGeom prst="triangle">
              <a:avLst/>
            </a:prstGeom>
            <a:solidFill>
              <a:srgbClr val="63999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275361" y="4033485"/>
            <a:ext cx="2902796" cy="628080"/>
            <a:chOff x="1257724" y="4897902"/>
            <a:chExt cx="2902796" cy="628080"/>
          </a:xfrm>
        </p:grpSpPr>
        <p:sp>
          <p:nvSpPr>
            <p:cNvPr id="12" name="文本框 11"/>
            <p:cNvSpPr txBox="1"/>
            <p:nvPr/>
          </p:nvSpPr>
          <p:spPr>
            <a:xfrm>
              <a:off x="1257724" y="4897902"/>
              <a:ext cx="978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直接连接符 36"/>
            <p:cNvCxnSpPr/>
            <p:nvPr/>
          </p:nvCxnSpPr>
          <p:spPr>
            <a:xfrm flipH="1">
              <a:off x="1436370" y="5113128"/>
              <a:ext cx="400050" cy="39398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999706" y="4940522"/>
              <a:ext cx="21608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功能展示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8129421">
              <a:off x="1605887" y="5290275"/>
              <a:ext cx="235707" cy="235707"/>
            </a:xfrm>
            <a:prstGeom prst="triangle">
              <a:avLst/>
            </a:prstGeom>
            <a:solidFill>
              <a:srgbClr val="63999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1275361" y="5205408"/>
            <a:ext cx="2902796" cy="620483"/>
            <a:chOff x="1257724" y="6069825"/>
            <a:chExt cx="2902796" cy="620483"/>
          </a:xfrm>
        </p:grpSpPr>
        <p:sp>
          <p:nvSpPr>
            <p:cNvPr id="15" name="文本框 14"/>
            <p:cNvSpPr txBox="1"/>
            <p:nvPr/>
          </p:nvSpPr>
          <p:spPr>
            <a:xfrm>
              <a:off x="1257724" y="6069825"/>
              <a:ext cx="978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6" name="直接连接符 39"/>
            <p:cNvCxnSpPr/>
            <p:nvPr/>
          </p:nvCxnSpPr>
          <p:spPr>
            <a:xfrm flipH="1">
              <a:off x="1436370" y="6285051"/>
              <a:ext cx="400050" cy="39398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999706" y="6112445"/>
              <a:ext cx="21608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商业考量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8129421">
              <a:off x="1608924" y="6454601"/>
              <a:ext cx="235707" cy="235707"/>
            </a:xfrm>
            <a:prstGeom prst="triangle">
              <a:avLst/>
            </a:prstGeom>
            <a:solidFill>
              <a:srgbClr val="63999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990816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Background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 smtClean="0"/>
              <a:t>问题描述</a:t>
            </a:r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40"/>
          <p:cNvGrpSpPr/>
          <p:nvPr/>
        </p:nvGrpSpPr>
        <p:grpSpPr>
          <a:xfrm>
            <a:off x="5760231" y="943893"/>
            <a:ext cx="811372" cy="811372"/>
            <a:chOff x="6800850" y="1588928"/>
            <a:chExt cx="1085850" cy="1085850"/>
          </a:xfrm>
        </p:grpSpPr>
        <p:sp>
          <p:nvSpPr>
            <p:cNvPr id="17" name="椭圆 16"/>
            <p:cNvSpPr/>
            <p:nvPr/>
          </p:nvSpPr>
          <p:spPr>
            <a:xfrm>
              <a:off x="6800850" y="1588928"/>
              <a:ext cx="1085850" cy="1085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35"/>
            <p:cNvGrpSpPr/>
            <p:nvPr/>
          </p:nvGrpSpPr>
          <p:grpSpPr>
            <a:xfrm>
              <a:off x="7029450" y="1806014"/>
              <a:ext cx="628650" cy="651677"/>
              <a:chOff x="7991475" y="2682875"/>
              <a:chExt cx="866775" cy="898525"/>
            </a:xfrm>
          </p:grpSpPr>
          <p:sp>
            <p:nvSpPr>
              <p:cNvPr id="19" name="Freeform 162"/>
              <p:cNvSpPr>
                <a:spLocks noEditPoints="1"/>
              </p:cNvSpPr>
              <p:nvPr/>
            </p:nvSpPr>
            <p:spPr bwMode="auto">
              <a:xfrm>
                <a:off x="7991475" y="2682875"/>
                <a:ext cx="866775" cy="898525"/>
              </a:xfrm>
              <a:custGeom>
                <a:avLst/>
                <a:gdLst/>
                <a:ahLst/>
                <a:cxnLst>
                  <a:cxn ang="0">
                    <a:pos x="80" y="0"/>
                  </a:cxn>
                  <a:cxn ang="0">
                    <a:pos x="64" y="2"/>
                  </a:cxn>
                  <a:cxn ang="0">
                    <a:pos x="34" y="14"/>
                  </a:cxn>
                  <a:cxn ang="0">
                    <a:pos x="12" y="38"/>
                  </a:cxn>
                  <a:cxn ang="0">
                    <a:pos x="0" y="66"/>
                  </a:cxn>
                  <a:cxn ang="0">
                    <a:pos x="0" y="482"/>
                  </a:cxn>
                  <a:cxn ang="0">
                    <a:pos x="0" y="500"/>
                  </a:cxn>
                  <a:cxn ang="0">
                    <a:pos x="12" y="530"/>
                  </a:cxn>
                  <a:cxn ang="0">
                    <a:pos x="34" y="552"/>
                  </a:cxn>
                  <a:cxn ang="0">
                    <a:pos x="64" y="564"/>
                  </a:cxn>
                  <a:cxn ang="0">
                    <a:pos x="466" y="566"/>
                  </a:cxn>
                  <a:cxn ang="0">
                    <a:pos x="482" y="564"/>
                  </a:cxn>
                  <a:cxn ang="0">
                    <a:pos x="512" y="552"/>
                  </a:cxn>
                  <a:cxn ang="0">
                    <a:pos x="532" y="530"/>
                  </a:cxn>
                  <a:cxn ang="0">
                    <a:pos x="544" y="500"/>
                  </a:cxn>
                  <a:cxn ang="0">
                    <a:pos x="546" y="84"/>
                  </a:cxn>
                  <a:cxn ang="0">
                    <a:pos x="544" y="66"/>
                  </a:cxn>
                  <a:cxn ang="0">
                    <a:pos x="532" y="38"/>
                  </a:cxn>
                  <a:cxn ang="0">
                    <a:pos x="512" y="14"/>
                  </a:cxn>
                  <a:cxn ang="0">
                    <a:pos x="482" y="2"/>
                  </a:cxn>
                  <a:cxn ang="0">
                    <a:pos x="466" y="0"/>
                  </a:cxn>
                  <a:cxn ang="0">
                    <a:pos x="500" y="482"/>
                  </a:cxn>
                  <a:cxn ang="0">
                    <a:pos x="498" y="496"/>
                  </a:cxn>
                  <a:cxn ang="0">
                    <a:pos x="490" y="506"/>
                  </a:cxn>
                  <a:cxn ang="0">
                    <a:pos x="478" y="514"/>
                  </a:cxn>
                  <a:cxn ang="0">
                    <a:pos x="466" y="518"/>
                  </a:cxn>
                  <a:cxn ang="0">
                    <a:pos x="80" y="518"/>
                  </a:cxn>
                  <a:cxn ang="0">
                    <a:pos x="66" y="514"/>
                  </a:cxn>
                  <a:cxn ang="0">
                    <a:pos x="56" y="506"/>
                  </a:cxn>
                  <a:cxn ang="0">
                    <a:pos x="48" y="496"/>
                  </a:cxn>
                  <a:cxn ang="0">
                    <a:pos x="46" y="482"/>
                  </a:cxn>
                  <a:cxn ang="0">
                    <a:pos x="46" y="84"/>
                  </a:cxn>
                  <a:cxn ang="0">
                    <a:pos x="48" y="70"/>
                  </a:cxn>
                  <a:cxn ang="0">
                    <a:pos x="56" y="60"/>
                  </a:cxn>
                  <a:cxn ang="0">
                    <a:pos x="66" y="52"/>
                  </a:cxn>
                  <a:cxn ang="0">
                    <a:pos x="80" y="50"/>
                  </a:cxn>
                  <a:cxn ang="0">
                    <a:pos x="466" y="50"/>
                  </a:cxn>
                  <a:cxn ang="0">
                    <a:pos x="478" y="52"/>
                  </a:cxn>
                  <a:cxn ang="0">
                    <a:pos x="490" y="60"/>
                  </a:cxn>
                  <a:cxn ang="0">
                    <a:pos x="498" y="70"/>
                  </a:cxn>
                  <a:cxn ang="0">
                    <a:pos x="500" y="84"/>
                  </a:cxn>
                </a:cxnLst>
                <a:rect l="0" t="0" r="r" b="b"/>
                <a:pathLst>
                  <a:path w="546" h="566">
                    <a:moveTo>
                      <a:pt x="466" y="0"/>
                    </a:moveTo>
                    <a:lnTo>
                      <a:pt x="80" y="0"/>
                    </a:lnTo>
                    <a:lnTo>
                      <a:pt x="80" y="0"/>
                    </a:lnTo>
                    <a:lnTo>
                      <a:pt x="64" y="2"/>
                    </a:lnTo>
                    <a:lnTo>
                      <a:pt x="48" y="8"/>
                    </a:lnTo>
                    <a:lnTo>
                      <a:pt x="34" y="14"/>
                    </a:lnTo>
                    <a:lnTo>
                      <a:pt x="22" y="24"/>
                    </a:lnTo>
                    <a:lnTo>
                      <a:pt x="12" y="38"/>
                    </a:lnTo>
                    <a:lnTo>
                      <a:pt x="6" y="52"/>
                    </a:lnTo>
                    <a:lnTo>
                      <a:pt x="0" y="66"/>
                    </a:lnTo>
                    <a:lnTo>
                      <a:pt x="0" y="84"/>
                    </a:lnTo>
                    <a:lnTo>
                      <a:pt x="0" y="482"/>
                    </a:lnTo>
                    <a:lnTo>
                      <a:pt x="0" y="482"/>
                    </a:lnTo>
                    <a:lnTo>
                      <a:pt x="0" y="500"/>
                    </a:lnTo>
                    <a:lnTo>
                      <a:pt x="6" y="516"/>
                    </a:lnTo>
                    <a:lnTo>
                      <a:pt x="12" y="530"/>
                    </a:lnTo>
                    <a:lnTo>
                      <a:pt x="22" y="542"/>
                    </a:lnTo>
                    <a:lnTo>
                      <a:pt x="34" y="552"/>
                    </a:lnTo>
                    <a:lnTo>
                      <a:pt x="48" y="560"/>
                    </a:lnTo>
                    <a:lnTo>
                      <a:pt x="64" y="564"/>
                    </a:lnTo>
                    <a:lnTo>
                      <a:pt x="80" y="566"/>
                    </a:lnTo>
                    <a:lnTo>
                      <a:pt x="466" y="566"/>
                    </a:lnTo>
                    <a:lnTo>
                      <a:pt x="466" y="566"/>
                    </a:lnTo>
                    <a:lnTo>
                      <a:pt x="482" y="564"/>
                    </a:lnTo>
                    <a:lnTo>
                      <a:pt x="498" y="560"/>
                    </a:lnTo>
                    <a:lnTo>
                      <a:pt x="512" y="552"/>
                    </a:lnTo>
                    <a:lnTo>
                      <a:pt x="524" y="542"/>
                    </a:lnTo>
                    <a:lnTo>
                      <a:pt x="532" y="530"/>
                    </a:lnTo>
                    <a:lnTo>
                      <a:pt x="540" y="516"/>
                    </a:lnTo>
                    <a:lnTo>
                      <a:pt x="544" y="500"/>
                    </a:lnTo>
                    <a:lnTo>
                      <a:pt x="546" y="482"/>
                    </a:lnTo>
                    <a:lnTo>
                      <a:pt x="546" y="84"/>
                    </a:lnTo>
                    <a:lnTo>
                      <a:pt x="546" y="84"/>
                    </a:lnTo>
                    <a:lnTo>
                      <a:pt x="544" y="66"/>
                    </a:lnTo>
                    <a:lnTo>
                      <a:pt x="540" y="52"/>
                    </a:lnTo>
                    <a:lnTo>
                      <a:pt x="532" y="38"/>
                    </a:lnTo>
                    <a:lnTo>
                      <a:pt x="524" y="24"/>
                    </a:lnTo>
                    <a:lnTo>
                      <a:pt x="512" y="14"/>
                    </a:lnTo>
                    <a:lnTo>
                      <a:pt x="498" y="8"/>
                    </a:lnTo>
                    <a:lnTo>
                      <a:pt x="482" y="2"/>
                    </a:lnTo>
                    <a:lnTo>
                      <a:pt x="466" y="0"/>
                    </a:lnTo>
                    <a:lnTo>
                      <a:pt x="466" y="0"/>
                    </a:lnTo>
                    <a:close/>
                    <a:moveTo>
                      <a:pt x="500" y="482"/>
                    </a:moveTo>
                    <a:lnTo>
                      <a:pt x="500" y="482"/>
                    </a:lnTo>
                    <a:lnTo>
                      <a:pt x="500" y="490"/>
                    </a:lnTo>
                    <a:lnTo>
                      <a:pt x="498" y="496"/>
                    </a:lnTo>
                    <a:lnTo>
                      <a:pt x="494" y="502"/>
                    </a:lnTo>
                    <a:lnTo>
                      <a:pt x="490" y="506"/>
                    </a:lnTo>
                    <a:lnTo>
                      <a:pt x="484" y="512"/>
                    </a:lnTo>
                    <a:lnTo>
                      <a:pt x="478" y="514"/>
                    </a:lnTo>
                    <a:lnTo>
                      <a:pt x="472" y="516"/>
                    </a:lnTo>
                    <a:lnTo>
                      <a:pt x="466" y="518"/>
                    </a:lnTo>
                    <a:lnTo>
                      <a:pt x="80" y="518"/>
                    </a:lnTo>
                    <a:lnTo>
                      <a:pt x="80" y="518"/>
                    </a:lnTo>
                    <a:lnTo>
                      <a:pt x="72" y="516"/>
                    </a:lnTo>
                    <a:lnTo>
                      <a:pt x="66" y="514"/>
                    </a:lnTo>
                    <a:lnTo>
                      <a:pt x="60" y="512"/>
                    </a:lnTo>
                    <a:lnTo>
                      <a:pt x="56" y="506"/>
                    </a:lnTo>
                    <a:lnTo>
                      <a:pt x="52" y="502"/>
                    </a:lnTo>
                    <a:lnTo>
                      <a:pt x="48" y="496"/>
                    </a:lnTo>
                    <a:lnTo>
                      <a:pt x="46" y="490"/>
                    </a:lnTo>
                    <a:lnTo>
                      <a:pt x="46" y="482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46" y="76"/>
                    </a:lnTo>
                    <a:lnTo>
                      <a:pt x="48" y="70"/>
                    </a:lnTo>
                    <a:lnTo>
                      <a:pt x="52" y="64"/>
                    </a:lnTo>
                    <a:lnTo>
                      <a:pt x="56" y="60"/>
                    </a:lnTo>
                    <a:lnTo>
                      <a:pt x="60" y="56"/>
                    </a:lnTo>
                    <a:lnTo>
                      <a:pt x="66" y="52"/>
                    </a:lnTo>
                    <a:lnTo>
                      <a:pt x="72" y="50"/>
                    </a:lnTo>
                    <a:lnTo>
                      <a:pt x="80" y="50"/>
                    </a:lnTo>
                    <a:lnTo>
                      <a:pt x="466" y="50"/>
                    </a:lnTo>
                    <a:lnTo>
                      <a:pt x="466" y="50"/>
                    </a:lnTo>
                    <a:lnTo>
                      <a:pt x="472" y="50"/>
                    </a:lnTo>
                    <a:lnTo>
                      <a:pt x="478" y="52"/>
                    </a:lnTo>
                    <a:lnTo>
                      <a:pt x="484" y="56"/>
                    </a:lnTo>
                    <a:lnTo>
                      <a:pt x="490" y="60"/>
                    </a:lnTo>
                    <a:lnTo>
                      <a:pt x="494" y="64"/>
                    </a:lnTo>
                    <a:lnTo>
                      <a:pt x="498" y="70"/>
                    </a:lnTo>
                    <a:lnTo>
                      <a:pt x="500" y="76"/>
                    </a:lnTo>
                    <a:lnTo>
                      <a:pt x="500" y="84"/>
                    </a:lnTo>
                    <a:lnTo>
                      <a:pt x="500" y="48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63"/>
              <p:cNvSpPr>
                <a:spLocks/>
              </p:cNvSpPr>
              <p:nvPr/>
            </p:nvSpPr>
            <p:spPr bwMode="auto">
              <a:xfrm>
                <a:off x="8318500" y="3003550"/>
                <a:ext cx="361950" cy="73025"/>
              </a:xfrm>
              <a:custGeom>
                <a:avLst/>
                <a:gdLst/>
                <a:ahLst/>
                <a:cxnLst>
                  <a:cxn ang="0">
                    <a:pos x="204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2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14" y="44"/>
                  </a:cxn>
                  <a:cxn ang="0">
                    <a:pos x="24" y="46"/>
                  </a:cxn>
                  <a:cxn ang="0">
                    <a:pos x="204" y="46"/>
                  </a:cxn>
                  <a:cxn ang="0">
                    <a:pos x="204" y="46"/>
                  </a:cxn>
                  <a:cxn ang="0">
                    <a:pos x="212" y="44"/>
                  </a:cxn>
                  <a:cxn ang="0">
                    <a:pos x="220" y="40"/>
                  </a:cxn>
                  <a:cxn ang="0">
                    <a:pos x="226" y="32"/>
                  </a:cxn>
                  <a:cxn ang="0">
                    <a:pos x="228" y="24"/>
                  </a:cxn>
                  <a:cxn ang="0">
                    <a:pos x="228" y="24"/>
                  </a:cxn>
                  <a:cxn ang="0">
                    <a:pos x="226" y="14"/>
                  </a:cxn>
                  <a:cxn ang="0">
                    <a:pos x="220" y="6"/>
                  </a:cxn>
                  <a:cxn ang="0">
                    <a:pos x="212" y="2"/>
                  </a:cxn>
                  <a:cxn ang="0">
                    <a:pos x="204" y="0"/>
                  </a:cxn>
                  <a:cxn ang="0">
                    <a:pos x="204" y="0"/>
                  </a:cxn>
                </a:cxnLst>
                <a:rect l="0" t="0" r="r" b="b"/>
                <a:pathLst>
                  <a:path w="228" h="46">
                    <a:moveTo>
                      <a:pt x="204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204" y="46"/>
                    </a:lnTo>
                    <a:lnTo>
                      <a:pt x="204" y="46"/>
                    </a:lnTo>
                    <a:lnTo>
                      <a:pt x="212" y="44"/>
                    </a:lnTo>
                    <a:lnTo>
                      <a:pt x="220" y="40"/>
                    </a:lnTo>
                    <a:lnTo>
                      <a:pt x="226" y="32"/>
                    </a:lnTo>
                    <a:lnTo>
                      <a:pt x="228" y="24"/>
                    </a:lnTo>
                    <a:lnTo>
                      <a:pt x="228" y="24"/>
                    </a:lnTo>
                    <a:lnTo>
                      <a:pt x="226" y="14"/>
                    </a:lnTo>
                    <a:lnTo>
                      <a:pt x="220" y="6"/>
                    </a:lnTo>
                    <a:lnTo>
                      <a:pt x="212" y="2"/>
                    </a:lnTo>
                    <a:lnTo>
                      <a:pt x="204" y="0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4"/>
              <p:cNvSpPr>
                <a:spLocks/>
              </p:cNvSpPr>
              <p:nvPr/>
            </p:nvSpPr>
            <p:spPr bwMode="auto">
              <a:xfrm>
                <a:off x="8178800" y="3000375"/>
                <a:ext cx="76200" cy="79375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32" y="2"/>
                  </a:cxn>
                  <a:cxn ang="0">
                    <a:pos x="40" y="8"/>
                  </a:cxn>
                  <a:cxn ang="0">
                    <a:pos x="46" y="16"/>
                  </a:cxn>
                  <a:cxn ang="0">
                    <a:pos x="48" y="26"/>
                  </a:cxn>
                  <a:cxn ang="0">
                    <a:pos x="48" y="26"/>
                  </a:cxn>
                  <a:cxn ang="0">
                    <a:pos x="46" y="36"/>
                  </a:cxn>
                  <a:cxn ang="0">
                    <a:pos x="40" y="44"/>
                  </a:cxn>
                  <a:cxn ang="0">
                    <a:pos x="32" y="48"/>
                  </a:cxn>
                  <a:cxn ang="0">
                    <a:pos x="24" y="50"/>
                  </a:cxn>
                  <a:cxn ang="0">
                    <a:pos x="24" y="50"/>
                  </a:cxn>
                  <a:cxn ang="0">
                    <a:pos x="14" y="48"/>
                  </a:cxn>
                  <a:cxn ang="0">
                    <a:pos x="6" y="44"/>
                  </a:cxn>
                  <a:cxn ang="0">
                    <a:pos x="0" y="3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0" y="16"/>
                  </a:cxn>
                  <a:cxn ang="0">
                    <a:pos x="6" y="8"/>
                  </a:cxn>
                  <a:cxn ang="0">
                    <a:pos x="14" y="2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48" h="50">
                    <a:moveTo>
                      <a:pt x="24" y="0"/>
                    </a:moveTo>
                    <a:lnTo>
                      <a:pt x="24" y="0"/>
                    </a:lnTo>
                    <a:lnTo>
                      <a:pt x="32" y="2"/>
                    </a:lnTo>
                    <a:lnTo>
                      <a:pt x="40" y="8"/>
                    </a:lnTo>
                    <a:lnTo>
                      <a:pt x="46" y="1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6" y="36"/>
                    </a:lnTo>
                    <a:lnTo>
                      <a:pt x="40" y="44"/>
                    </a:lnTo>
                    <a:lnTo>
                      <a:pt x="32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4" y="48"/>
                    </a:lnTo>
                    <a:lnTo>
                      <a:pt x="6" y="44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6"/>
                    </a:lnTo>
                    <a:lnTo>
                      <a:pt x="6" y="8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65"/>
              <p:cNvSpPr>
                <a:spLocks/>
              </p:cNvSpPr>
              <p:nvPr/>
            </p:nvSpPr>
            <p:spPr bwMode="auto">
              <a:xfrm>
                <a:off x="8318500" y="3155950"/>
                <a:ext cx="361950" cy="76200"/>
              </a:xfrm>
              <a:custGeom>
                <a:avLst/>
                <a:gdLst/>
                <a:ahLst/>
                <a:cxnLst>
                  <a:cxn ang="0">
                    <a:pos x="204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2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" y="34"/>
                  </a:cxn>
                  <a:cxn ang="0">
                    <a:pos x="8" y="42"/>
                  </a:cxn>
                  <a:cxn ang="0">
                    <a:pos x="14" y="46"/>
                  </a:cxn>
                  <a:cxn ang="0">
                    <a:pos x="24" y="48"/>
                  </a:cxn>
                  <a:cxn ang="0">
                    <a:pos x="204" y="48"/>
                  </a:cxn>
                  <a:cxn ang="0">
                    <a:pos x="204" y="48"/>
                  </a:cxn>
                  <a:cxn ang="0">
                    <a:pos x="212" y="46"/>
                  </a:cxn>
                  <a:cxn ang="0">
                    <a:pos x="220" y="42"/>
                  </a:cxn>
                  <a:cxn ang="0">
                    <a:pos x="226" y="34"/>
                  </a:cxn>
                  <a:cxn ang="0">
                    <a:pos x="228" y="24"/>
                  </a:cxn>
                  <a:cxn ang="0">
                    <a:pos x="228" y="24"/>
                  </a:cxn>
                  <a:cxn ang="0">
                    <a:pos x="226" y="14"/>
                  </a:cxn>
                  <a:cxn ang="0">
                    <a:pos x="220" y="6"/>
                  </a:cxn>
                  <a:cxn ang="0">
                    <a:pos x="212" y="2"/>
                  </a:cxn>
                  <a:cxn ang="0">
                    <a:pos x="204" y="0"/>
                  </a:cxn>
                  <a:cxn ang="0">
                    <a:pos x="204" y="0"/>
                  </a:cxn>
                </a:cxnLst>
                <a:rect l="0" t="0" r="r" b="b"/>
                <a:pathLst>
                  <a:path w="228" h="48">
                    <a:moveTo>
                      <a:pt x="204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8" y="42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204" y="48"/>
                    </a:lnTo>
                    <a:lnTo>
                      <a:pt x="204" y="48"/>
                    </a:lnTo>
                    <a:lnTo>
                      <a:pt x="212" y="46"/>
                    </a:lnTo>
                    <a:lnTo>
                      <a:pt x="220" y="42"/>
                    </a:lnTo>
                    <a:lnTo>
                      <a:pt x="226" y="34"/>
                    </a:lnTo>
                    <a:lnTo>
                      <a:pt x="228" y="24"/>
                    </a:lnTo>
                    <a:lnTo>
                      <a:pt x="228" y="24"/>
                    </a:lnTo>
                    <a:lnTo>
                      <a:pt x="226" y="14"/>
                    </a:lnTo>
                    <a:lnTo>
                      <a:pt x="220" y="6"/>
                    </a:lnTo>
                    <a:lnTo>
                      <a:pt x="212" y="2"/>
                    </a:lnTo>
                    <a:lnTo>
                      <a:pt x="204" y="0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66"/>
              <p:cNvSpPr>
                <a:spLocks/>
              </p:cNvSpPr>
              <p:nvPr/>
            </p:nvSpPr>
            <p:spPr bwMode="auto">
              <a:xfrm>
                <a:off x="8178800" y="3155950"/>
                <a:ext cx="76200" cy="79375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32" y="2"/>
                  </a:cxn>
                  <a:cxn ang="0">
                    <a:pos x="40" y="8"/>
                  </a:cxn>
                  <a:cxn ang="0">
                    <a:pos x="46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6" y="34"/>
                  </a:cxn>
                  <a:cxn ang="0">
                    <a:pos x="40" y="42"/>
                  </a:cxn>
                  <a:cxn ang="0">
                    <a:pos x="32" y="48"/>
                  </a:cxn>
                  <a:cxn ang="0">
                    <a:pos x="24" y="50"/>
                  </a:cxn>
                  <a:cxn ang="0">
                    <a:pos x="24" y="50"/>
                  </a:cxn>
                  <a:cxn ang="0">
                    <a:pos x="14" y="48"/>
                  </a:cxn>
                  <a:cxn ang="0">
                    <a:pos x="6" y="42"/>
                  </a:cxn>
                  <a:cxn ang="0">
                    <a:pos x="0" y="3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0" y="16"/>
                  </a:cxn>
                  <a:cxn ang="0">
                    <a:pos x="6" y="8"/>
                  </a:cxn>
                  <a:cxn ang="0">
                    <a:pos x="14" y="2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48" h="50">
                    <a:moveTo>
                      <a:pt x="24" y="0"/>
                    </a:moveTo>
                    <a:lnTo>
                      <a:pt x="24" y="0"/>
                    </a:lnTo>
                    <a:lnTo>
                      <a:pt x="32" y="2"/>
                    </a:lnTo>
                    <a:lnTo>
                      <a:pt x="40" y="8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6" y="34"/>
                    </a:lnTo>
                    <a:lnTo>
                      <a:pt x="40" y="42"/>
                    </a:lnTo>
                    <a:lnTo>
                      <a:pt x="32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4" y="48"/>
                    </a:lnTo>
                    <a:lnTo>
                      <a:pt x="6" y="42"/>
                    </a:lnTo>
                    <a:lnTo>
                      <a:pt x="0" y="3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6" y="8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67"/>
              <p:cNvSpPr>
                <a:spLocks/>
              </p:cNvSpPr>
              <p:nvPr/>
            </p:nvSpPr>
            <p:spPr bwMode="auto">
              <a:xfrm>
                <a:off x="8318500" y="3311525"/>
                <a:ext cx="361950" cy="76200"/>
              </a:xfrm>
              <a:custGeom>
                <a:avLst/>
                <a:gdLst/>
                <a:ahLst/>
                <a:cxnLst>
                  <a:cxn ang="0">
                    <a:pos x="204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2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" y="34"/>
                  </a:cxn>
                  <a:cxn ang="0">
                    <a:pos x="8" y="42"/>
                  </a:cxn>
                  <a:cxn ang="0">
                    <a:pos x="14" y="46"/>
                  </a:cxn>
                  <a:cxn ang="0">
                    <a:pos x="24" y="48"/>
                  </a:cxn>
                  <a:cxn ang="0">
                    <a:pos x="204" y="48"/>
                  </a:cxn>
                  <a:cxn ang="0">
                    <a:pos x="204" y="48"/>
                  </a:cxn>
                  <a:cxn ang="0">
                    <a:pos x="212" y="46"/>
                  </a:cxn>
                  <a:cxn ang="0">
                    <a:pos x="220" y="42"/>
                  </a:cxn>
                  <a:cxn ang="0">
                    <a:pos x="226" y="34"/>
                  </a:cxn>
                  <a:cxn ang="0">
                    <a:pos x="228" y="24"/>
                  </a:cxn>
                  <a:cxn ang="0">
                    <a:pos x="228" y="24"/>
                  </a:cxn>
                  <a:cxn ang="0">
                    <a:pos x="226" y="14"/>
                  </a:cxn>
                  <a:cxn ang="0">
                    <a:pos x="220" y="6"/>
                  </a:cxn>
                  <a:cxn ang="0">
                    <a:pos x="212" y="2"/>
                  </a:cxn>
                  <a:cxn ang="0">
                    <a:pos x="204" y="0"/>
                  </a:cxn>
                  <a:cxn ang="0">
                    <a:pos x="204" y="0"/>
                  </a:cxn>
                </a:cxnLst>
                <a:rect l="0" t="0" r="r" b="b"/>
                <a:pathLst>
                  <a:path w="228" h="48">
                    <a:moveTo>
                      <a:pt x="204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8" y="42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204" y="48"/>
                    </a:lnTo>
                    <a:lnTo>
                      <a:pt x="204" y="48"/>
                    </a:lnTo>
                    <a:lnTo>
                      <a:pt x="212" y="46"/>
                    </a:lnTo>
                    <a:lnTo>
                      <a:pt x="220" y="42"/>
                    </a:lnTo>
                    <a:lnTo>
                      <a:pt x="226" y="34"/>
                    </a:lnTo>
                    <a:lnTo>
                      <a:pt x="228" y="24"/>
                    </a:lnTo>
                    <a:lnTo>
                      <a:pt x="228" y="24"/>
                    </a:lnTo>
                    <a:lnTo>
                      <a:pt x="226" y="14"/>
                    </a:lnTo>
                    <a:lnTo>
                      <a:pt x="220" y="6"/>
                    </a:lnTo>
                    <a:lnTo>
                      <a:pt x="212" y="2"/>
                    </a:lnTo>
                    <a:lnTo>
                      <a:pt x="204" y="0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68"/>
              <p:cNvSpPr>
                <a:spLocks/>
              </p:cNvSpPr>
              <p:nvPr/>
            </p:nvSpPr>
            <p:spPr bwMode="auto">
              <a:xfrm>
                <a:off x="8178800" y="3311525"/>
                <a:ext cx="76200" cy="79375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32" y="2"/>
                  </a:cxn>
                  <a:cxn ang="0">
                    <a:pos x="40" y="6"/>
                  </a:cxn>
                  <a:cxn ang="0">
                    <a:pos x="46" y="14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6" y="34"/>
                  </a:cxn>
                  <a:cxn ang="0">
                    <a:pos x="40" y="42"/>
                  </a:cxn>
                  <a:cxn ang="0">
                    <a:pos x="32" y="48"/>
                  </a:cxn>
                  <a:cxn ang="0">
                    <a:pos x="24" y="50"/>
                  </a:cxn>
                  <a:cxn ang="0">
                    <a:pos x="24" y="50"/>
                  </a:cxn>
                  <a:cxn ang="0">
                    <a:pos x="14" y="48"/>
                  </a:cxn>
                  <a:cxn ang="0">
                    <a:pos x="6" y="42"/>
                  </a:cxn>
                  <a:cxn ang="0">
                    <a:pos x="0" y="3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6" y="6"/>
                  </a:cxn>
                  <a:cxn ang="0">
                    <a:pos x="14" y="2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48" h="50">
                    <a:moveTo>
                      <a:pt x="24" y="0"/>
                    </a:moveTo>
                    <a:lnTo>
                      <a:pt x="24" y="0"/>
                    </a:lnTo>
                    <a:lnTo>
                      <a:pt x="32" y="2"/>
                    </a:lnTo>
                    <a:lnTo>
                      <a:pt x="40" y="6"/>
                    </a:lnTo>
                    <a:lnTo>
                      <a:pt x="46" y="1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6" y="34"/>
                    </a:lnTo>
                    <a:lnTo>
                      <a:pt x="40" y="42"/>
                    </a:lnTo>
                    <a:lnTo>
                      <a:pt x="32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4" y="48"/>
                    </a:lnTo>
                    <a:lnTo>
                      <a:pt x="6" y="42"/>
                    </a:lnTo>
                    <a:lnTo>
                      <a:pt x="0" y="3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69"/>
              <p:cNvSpPr>
                <a:spLocks/>
              </p:cNvSpPr>
              <p:nvPr/>
            </p:nvSpPr>
            <p:spPr bwMode="auto">
              <a:xfrm>
                <a:off x="8159750" y="2847975"/>
                <a:ext cx="520700" cy="79375"/>
              </a:xfrm>
              <a:custGeom>
                <a:avLst/>
                <a:gdLst/>
                <a:ahLst/>
                <a:cxnLst>
                  <a:cxn ang="0">
                    <a:pos x="304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2"/>
                  </a:cxn>
                  <a:cxn ang="0">
                    <a:pos x="8" y="8"/>
                  </a:cxn>
                  <a:cxn ang="0">
                    <a:pos x="2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" y="34"/>
                  </a:cxn>
                  <a:cxn ang="0">
                    <a:pos x="8" y="42"/>
                  </a:cxn>
                  <a:cxn ang="0">
                    <a:pos x="16" y="48"/>
                  </a:cxn>
                  <a:cxn ang="0">
                    <a:pos x="24" y="50"/>
                  </a:cxn>
                  <a:cxn ang="0">
                    <a:pos x="304" y="50"/>
                  </a:cxn>
                  <a:cxn ang="0">
                    <a:pos x="304" y="50"/>
                  </a:cxn>
                  <a:cxn ang="0">
                    <a:pos x="312" y="48"/>
                  </a:cxn>
                  <a:cxn ang="0">
                    <a:pos x="320" y="42"/>
                  </a:cxn>
                  <a:cxn ang="0">
                    <a:pos x="326" y="34"/>
                  </a:cxn>
                  <a:cxn ang="0">
                    <a:pos x="328" y="24"/>
                  </a:cxn>
                  <a:cxn ang="0">
                    <a:pos x="328" y="24"/>
                  </a:cxn>
                  <a:cxn ang="0">
                    <a:pos x="326" y="14"/>
                  </a:cxn>
                  <a:cxn ang="0">
                    <a:pos x="320" y="8"/>
                  </a:cxn>
                  <a:cxn ang="0">
                    <a:pos x="312" y="2"/>
                  </a:cxn>
                  <a:cxn ang="0">
                    <a:pos x="304" y="0"/>
                  </a:cxn>
                  <a:cxn ang="0">
                    <a:pos x="304" y="0"/>
                  </a:cxn>
                </a:cxnLst>
                <a:rect l="0" t="0" r="r" b="b"/>
                <a:pathLst>
                  <a:path w="328" h="50">
                    <a:moveTo>
                      <a:pt x="304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8" y="42"/>
                    </a:lnTo>
                    <a:lnTo>
                      <a:pt x="16" y="48"/>
                    </a:lnTo>
                    <a:lnTo>
                      <a:pt x="24" y="50"/>
                    </a:lnTo>
                    <a:lnTo>
                      <a:pt x="304" y="50"/>
                    </a:lnTo>
                    <a:lnTo>
                      <a:pt x="304" y="50"/>
                    </a:lnTo>
                    <a:lnTo>
                      <a:pt x="312" y="48"/>
                    </a:lnTo>
                    <a:lnTo>
                      <a:pt x="320" y="42"/>
                    </a:lnTo>
                    <a:lnTo>
                      <a:pt x="326" y="34"/>
                    </a:lnTo>
                    <a:lnTo>
                      <a:pt x="328" y="24"/>
                    </a:lnTo>
                    <a:lnTo>
                      <a:pt x="328" y="24"/>
                    </a:lnTo>
                    <a:lnTo>
                      <a:pt x="326" y="14"/>
                    </a:lnTo>
                    <a:lnTo>
                      <a:pt x="320" y="8"/>
                    </a:lnTo>
                    <a:lnTo>
                      <a:pt x="312" y="2"/>
                    </a:lnTo>
                    <a:lnTo>
                      <a:pt x="304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27" name="直接连接符 37"/>
          <p:cNvCxnSpPr/>
          <p:nvPr/>
        </p:nvCxnSpPr>
        <p:spPr>
          <a:xfrm>
            <a:off x="6759305" y="927170"/>
            <a:ext cx="0" cy="8687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892805" y="1391149"/>
            <a:ext cx="5175731" cy="95718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639996"/>
                </a:solidFill>
              </a:rPr>
              <a:t>远程参加会议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：客户可选择远程参与会议互动，并可选择性地进入直播通道观看会议。</a:t>
            </a:r>
            <a:endParaRPr lang="en-US" altLang="zh-CN" sz="2000" b="1" dirty="0" smtClean="0">
              <a:solidFill>
                <a:srgbClr val="639996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96306" y="317342"/>
            <a:ext cx="51149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各类企业的信息化不断推进，企业对高效率的需求增加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400" b="1" dirty="0" smtClean="0">
                <a:solidFill>
                  <a:srgbClr val="639996"/>
                </a:solidFill>
              </a:rPr>
              <a:t>如何满足企业在会议方面的高效率需求？</a:t>
            </a:r>
            <a:endParaRPr lang="zh-CN" altLang="en-US" sz="2400" b="1" dirty="0">
              <a:solidFill>
                <a:srgbClr val="639996"/>
              </a:solidFill>
            </a:endParaRPr>
          </a:p>
        </p:txBody>
      </p:sp>
      <p:cxnSp>
        <p:nvCxnSpPr>
          <p:cNvPr id="30" name="直接连接符 53"/>
          <p:cNvCxnSpPr/>
          <p:nvPr/>
        </p:nvCxnSpPr>
        <p:spPr>
          <a:xfrm>
            <a:off x="6776943" y="2892491"/>
            <a:ext cx="0" cy="8687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849271" y="3409394"/>
            <a:ext cx="5342729" cy="95718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639996"/>
                </a:solidFill>
                <a:latin typeface="微软雅黑"/>
                <a:ea typeface="微软雅黑"/>
                <a:cs typeface="微软雅黑"/>
              </a:rPr>
              <a:t>多样化的互动功能</a:t>
            </a:r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弹幕、签到、投票</a:t>
            </a:r>
            <a:r>
              <a:rPr lang="zh-CN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实时交流、红包、礼物、会议现场拍照分享等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96307" y="2653130"/>
            <a:ext cx="5295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现有会议类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无法满足用户对互动与会议兼具的需求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400" b="1" dirty="0" smtClean="0">
                <a:solidFill>
                  <a:srgbClr val="639996"/>
                </a:solidFill>
                <a:latin typeface="微软雅黑"/>
                <a:ea typeface="微软雅黑"/>
                <a:cs typeface="微软雅黑"/>
              </a:rPr>
              <a:t>如何在一个</a:t>
            </a:r>
            <a:r>
              <a:rPr lang="en-US" altLang="zh-CN" sz="2400" b="1" dirty="0" smtClean="0">
                <a:solidFill>
                  <a:srgbClr val="639996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2400" b="1" dirty="0" smtClean="0">
                <a:solidFill>
                  <a:srgbClr val="639996"/>
                </a:solidFill>
                <a:latin typeface="微软雅黑"/>
                <a:ea typeface="微软雅黑"/>
                <a:cs typeface="微软雅黑"/>
              </a:rPr>
              <a:t>内实现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？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3" name="组合 57"/>
          <p:cNvGrpSpPr/>
          <p:nvPr/>
        </p:nvGrpSpPr>
        <p:grpSpPr>
          <a:xfrm>
            <a:off x="5777869" y="2909214"/>
            <a:ext cx="811372" cy="811372"/>
            <a:chOff x="6800850" y="3407394"/>
            <a:chExt cx="811372" cy="811372"/>
          </a:xfrm>
        </p:grpSpPr>
        <p:sp>
          <p:nvSpPr>
            <p:cNvPr id="34" name="椭圆 33"/>
            <p:cNvSpPr/>
            <p:nvPr/>
          </p:nvSpPr>
          <p:spPr>
            <a:xfrm>
              <a:off x="6800850" y="3407394"/>
              <a:ext cx="811372" cy="8113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21"/>
            <p:cNvSpPr>
              <a:spLocks noEditPoints="1"/>
            </p:cNvSpPr>
            <p:nvPr/>
          </p:nvSpPr>
          <p:spPr bwMode="auto">
            <a:xfrm>
              <a:off x="6872547" y="3551078"/>
              <a:ext cx="584100" cy="521518"/>
            </a:xfrm>
            <a:custGeom>
              <a:avLst/>
              <a:gdLst/>
              <a:ahLst/>
              <a:cxnLst>
                <a:cxn ang="0">
                  <a:pos x="274" y="0"/>
                </a:cxn>
                <a:cxn ang="0">
                  <a:pos x="252" y="10"/>
                </a:cxn>
                <a:cxn ang="0">
                  <a:pos x="244" y="30"/>
                </a:cxn>
                <a:cxn ang="0">
                  <a:pos x="238" y="42"/>
                </a:cxn>
                <a:cxn ang="0">
                  <a:pos x="208" y="46"/>
                </a:cxn>
                <a:cxn ang="0">
                  <a:pos x="56" y="130"/>
                </a:cxn>
                <a:cxn ang="0">
                  <a:pos x="38" y="142"/>
                </a:cxn>
                <a:cxn ang="0">
                  <a:pos x="12" y="178"/>
                </a:cxn>
                <a:cxn ang="0">
                  <a:pos x="0" y="242"/>
                </a:cxn>
                <a:cxn ang="0">
                  <a:pos x="4" y="278"/>
                </a:cxn>
                <a:cxn ang="0">
                  <a:pos x="24" y="318"/>
                </a:cxn>
                <a:cxn ang="0">
                  <a:pos x="52" y="340"/>
                </a:cxn>
                <a:cxn ang="0">
                  <a:pos x="102" y="356"/>
                </a:cxn>
                <a:cxn ang="0">
                  <a:pos x="244" y="420"/>
                </a:cxn>
                <a:cxn ang="0">
                  <a:pos x="252" y="442"/>
                </a:cxn>
                <a:cxn ang="0">
                  <a:pos x="274" y="450"/>
                </a:cxn>
                <a:cxn ang="0">
                  <a:pos x="480" y="450"/>
                </a:cxn>
                <a:cxn ang="0">
                  <a:pos x="502" y="432"/>
                </a:cxn>
                <a:cxn ang="0">
                  <a:pos x="504" y="30"/>
                </a:cxn>
                <a:cxn ang="0">
                  <a:pos x="502" y="18"/>
                </a:cxn>
                <a:cxn ang="0">
                  <a:pos x="480" y="0"/>
                </a:cxn>
                <a:cxn ang="0">
                  <a:pos x="244" y="128"/>
                </a:cxn>
                <a:cxn ang="0">
                  <a:pos x="204" y="112"/>
                </a:cxn>
                <a:cxn ang="0">
                  <a:pos x="244" y="78"/>
                </a:cxn>
                <a:cxn ang="0">
                  <a:pos x="406" y="22"/>
                </a:cxn>
                <a:cxn ang="0">
                  <a:pos x="410" y="26"/>
                </a:cxn>
                <a:cxn ang="0">
                  <a:pos x="406" y="30"/>
                </a:cxn>
                <a:cxn ang="0">
                  <a:pos x="340" y="28"/>
                </a:cxn>
                <a:cxn ang="0">
                  <a:pos x="340" y="24"/>
                </a:cxn>
                <a:cxn ang="0">
                  <a:pos x="374" y="434"/>
                </a:cxn>
                <a:cxn ang="0">
                  <a:pos x="364" y="430"/>
                </a:cxn>
                <a:cxn ang="0">
                  <a:pos x="358" y="420"/>
                </a:cxn>
                <a:cxn ang="0">
                  <a:pos x="368" y="406"/>
                </a:cxn>
                <a:cxn ang="0">
                  <a:pos x="380" y="406"/>
                </a:cxn>
                <a:cxn ang="0">
                  <a:pos x="390" y="420"/>
                </a:cxn>
                <a:cxn ang="0">
                  <a:pos x="384" y="430"/>
                </a:cxn>
                <a:cxn ang="0">
                  <a:pos x="374" y="434"/>
                </a:cxn>
                <a:cxn ang="0">
                  <a:pos x="264" y="356"/>
                </a:cxn>
                <a:cxn ang="0">
                  <a:pos x="400" y="356"/>
                </a:cxn>
                <a:cxn ang="0">
                  <a:pos x="418" y="348"/>
                </a:cxn>
                <a:cxn ang="0">
                  <a:pos x="424" y="328"/>
                </a:cxn>
                <a:cxn ang="0">
                  <a:pos x="418" y="312"/>
                </a:cxn>
                <a:cxn ang="0">
                  <a:pos x="272" y="304"/>
                </a:cxn>
                <a:cxn ang="0">
                  <a:pos x="448" y="298"/>
                </a:cxn>
                <a:cxn ang="0">
                  <a:pos x="470" y="284"/>
                </a:cxn>
                <a:cxn ang="0">
                  <a:pos x="472" y="272"/>
                </a:cxn>
                <a:cxn ang="0">
                  <a:pos x="456" y="250"/>
                </a:cxn>
                <a:cxn ang="0">
                  <a:pos x="272" y="240"/>
                </a:cxn>
                <a:cxn ang="0">
                  <a:pos x="484" y="238"/>
                </a:cxn>
                <a:cxn ang="0">
                  <a:pos x="484" y="188"/>
                </a:cxn>
                <a:cxn ang="0">
                  <a:pos x="272" y="178"/>
                </a:cxn>
                <a:cxn ang="0">
                  <a:pos x="438" y="176"/>
                </a:cxn>
                <a:cxn ang="0">
                  <a:pos x="452" y="154"/>
                </a:cxn>
                <a:cxn ang="0">
                  <a:pos x="450" y="142"/>
                </a:cxn>
                <a:cxn ang="0">
                  <a:pos x="428" y="128"/>
                </a:cxn>
                <a:cxn ang="0">
                  <a:pos x="264" y="48"/>
                </a:cxn>
              </a:cxnLst>
              <a:rect l="0" t="0" r="r" b="b"/>
              <a:pathLst>
                <a:path w="504" h="450">
                  <a:moveTo>
                    <a:pt x="474" y="0"/>
                  </a:moveTo>
                  <a:lnTo>
                    <a:pt x="274" y="0"/>
                  </a:lnTo>
                  <a:lnTo>
                    <a:pt x="274" y="0"/>
                  </a:lnTo>
                  <a:lnTo>
                    <a:pt x="268" y="0"/>
                  </a:lnTo>
                  <a:lnTo>
                    <a:pt x="262" y="2"/>
                  </a:lnTo>
                  <a:lnTo>
                    <a:pt x="252" y="10"/>
                  </a:lnTo>
                  <a:lnTo>
                    <a:pt x="246" y="18"/>
                  </a:lnTo>
                  <a:lnTo>
                    <a:pt x="244" y="24"/>
                  </a:lnTo>
                  <a:lnTo>
                    <a:pt x="244" y="30"/>
                  </a:lnTo>
                  <a:lnTo>
                    <a:pt x="244" y="48"/>
                  </a:lnTo>
                  <a:lnTo>
                    <a:pt x="244" y="48"/>
                  </a:lnTo>
                  <a:lnTo>
                    <a:pt x="238" y="42"/>
                  </a:lnTo>
                  <a:lnTo>
                    <a:pt x="230" y="40"/>
                  </a:lnTo>
                  <a:lnTo>
                    <a:pt x="220" y="42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122" y="94"/>
                  </a:lnTo>
                  <a:lnTo>
                    <a:pt x="56" y="130"/>
                  </a:lnTo>
                  <a:lnTo>
                    <a:pt x="56" y="130"/>
                  </a:lnTo>
                  <a:lnTo>
                    <a:pt x="48" y="136"/>
                  </a:lnTo>
                  <a:lnTo>
                    <a:pt x="38" y="142"/>
                  </a:lnTo>
                  <a:lnTo>
                    <a:pt x="28" y="152"/>
                  </a:lnTo>
                  <a:lnTo>
                    <a:pt x="20" y="164"/>
                  </a:lnTo>
                  <a:lnTo>
                    <a:pt x="12" y="178"/>
                  </a:lnTo>
                  <a:lnTo>
                    <a:pt x="6" y="196"/>
                  </a:lnTo>
                  <a:lnTo>
                    <a:pt x="2" y="216"/>
                  </a:lnTo>
                  <a:lnTo>
                    <a:pt x="0" y="242"/>
                  </a:lnTo>
                  <a:lnTo>
                    <a:pt x="0" y="242"/>
                  </a:lnTo>
                  <a:lnTo>
                    <a:pt x="2" y="262"/>
                  </a:lnTo>
                  <a:lnTo>
                    <a:pt x="4" y="278"/>
                  </a:lnTo>
                  <a:lnTo>
                    <a:pt x="10" y="294"/>
                  </a:lnTo>
                  <a:lnTo>
                    <a:pt x="16" y="308"/>
                  </a:lnTo>
                  <a:lnTo>
                    <a:pt x="24" y="318"/>
                  </a:lnTo>
                  <a:lnTo>
                    <a:pt x="32" y="328"/>
                  </a:lnTo>
                  <a:lnTo>
                    <a:pt x="42" y="334"/>
                  </a:lnTo>
                  <a:lnTo>
                    <a:pt x="52" y="340"/>
                  </a:lnTo>
                  <a:lnTo>
                    <a:pt x="70" y="350"/>
                  </a:lnTo>
                  <a:lnTo>
                    <a:pt x="86" y="354"/>
                  </a:lnTo>
                  <a:lnTo>
                    <a:pt x="102" y="356"/>
                  </a:lnTo>
                  <a:lnTo>
                    <a:pt x="244" y="356"/>
                  </a:lnTo>
                  <a:lnTo>
                    <a:pt x="244" y="420"/>
                  </a:lnTo>
                  <a:lnTo>
                    <a:pt x="244" y="420"/>
                  </a:lnTo>
                  <a:lnTo>
                    <a:pt x="244" y="426"/>
                  </a:lnTo>
                  <a:lnTo>
                    <a:pt x="246" y="432"/>
                  </a:lnTo>
                  <a:lnTo>
                    <a:pt x="252" y="442"/>
                  </a:lnTo>
                  <a:lnTo>
                    <a:pt x="262" y="448"/>
                  </a:lnTo>
                  <a:lnTo>
                    <a:pt x="268" y="450"/>
                  </a:lnTo>
                  <a:lnTo>
                    <a:pt x="274" y="450"/>
                  </a:lnTo>
                  <a:lnTo>
                    <a:pt x="474" y="450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96" y="442"/>
                  </a:lnTo>
                  <a:lnTo>
                    <a:pt x="502" y="432"/>
                  </a:lnTo>
                  <a:lnTo>
                    <a:pt x="504" y="426"/>
                  </a:lnTo>
                  <a:lnTo>
                    <a:pt x="504" y="420"/>
                  </a:lnTo>
                  <a:lnTo>
                    <a:pt x="504" y="30"/>
                  </a:lnTo>
                  <a:lnTo>
                    <a:pt x="504" y="30"/>
                  </a:lnTo>
                  <a:lnTo>
                    <a:pt x="504" y="24"/>
                  </a:lnTo>
                  <a:lnTo>
                    <a:pt x="502" y="18"/>
                  </a:lnTo>
                  <a:lnTo>
                    <a:pt x="496" y="10"/>
                  </a:lnTo>
                  <a:lnTo>
                    <a:pt x="486" y="2"/>
                  </a:lnTo>
                  <a:lnTo>
                    <a:pt x="480" y="0"/>
                  </a:lnTo>
                  <a:lnTo>
                    <a:pt x="474" y="0"/>
                  </a:lnTo>
                  <a:lnTo>
                    <a:pt x="474" y="0"/>
                  </a:lnTo>
                  <a:close/>
                  <a:moveTo>
                    <a:pt x="244" y="128"/>
                  </a:moveTo>
                  <a:lnTo>
                    <a:pt x="186" y="128"/>
                  </a:lnTo>
                  <a:lnTo>
                    <a:pt x="186" y="128"/>
                  </a:lnTo>
                  <a:lnTo>
                    <a:pt x="204" y="112"/>
                  </a:lnTo>
                  <a:lnTo>
                    <a:pt x="220" y="100"/>
                  </a:lnTo>
                  <a:lnTo>
                    <a:pt x="234" y="90"/>
                  </a:lnTo>
                  <a:lnTo>
                    <a:pt x="244" y="78"/>
                  </a:lnTo>
                  <a:lnTo>
                    <a:pt x="244" y="128"/>
                  </a:lnTo>
                  <a:close/>
                  <a:moveTo>
                    <a:pt x="342" y="22"/>
                  </a:moveTo>
                  <a:lnTo>
                    <a:pt x="406" y="22"/>
                  </a:lnTo>
                  <a:lnTo>
                    <a:pt x="406" y="22"/>
                  </a:lnTo>
                  <a:lnTo>
                    <a:pt x="408" y="24"/>
                  </a:lnTo>
                  <a:lnTo>
                    <a:pt x="410" y="26"/>
                  </a:lnTo>
                  <a:lnTo>
                    <a:pt x="410" y="26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342" y="30"/>
                  </a:lnTo>
                  <a:lnTo>
                    <a:pt x="342" y="30"/>
                  </a:lnTo>
                  <a:lnTo>
                    <a:pt x="340" y="28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40" y="24"/>
                  </a:lnTo>
                  <a:lnTo>
                    <a:pt x="342" y="22"/>
                  </a:lnTo>
                  <a:lnTo>
                    <a:pt x="342" y="22"/>
                  </a:lnTo>
                  <a:close/>
                  <a:moveTo>
                    <a:pt x="374" y="434"/>
                  </a:moveTo>
                  <a:lnTo>
                    <a:pt x="374" y="434"/>
                  </a:lnTo>
                  <a:lnTo>
                    <a:pt x="368" y="434"/>
                  </a:lnTo>
                  <a:lnTo>
                    <a:pt x="364" y="430"/>
                  </a:lnTo>
                  <a:lnTo>
                    <a:pt x="360" y="426"/>
                  </a:lnTo>
                  <a:lnTo>
                    <a:pt x="358" y="420"/>
                  </a:lnTo>
                  <a:lnTo>
                    <a:pt x="358" y="420"/>
                  </a:lnTo>
                  <a:lnTo>
                    <a:pt x="360" y="414"/>
                  </a:lnTo>
                  <a:lnTo>
                    <a:pt x="364" y="408"/>
                  </a:lnTo>
                  <a:lnTo>
                    <a:pt x="368" y="406"/>
                  </a:lnTo>
                  <a:lnTo>
                    <a:pt x="374" y="404"/>
                  </a:lnTo>
                  <a:lnTo>
                    <a:pt x="374" y="404"/>
                  </a:lnTo>
                  <a:lnTo>
                    <a:pt x="380" y="406"/>
                  </a:lnTo>
                  <a:lnTo>
                    <a:pt x="384" y="408"/>
                  </a:lnTo>
                  <a:lnTo>
                    <a:pt x="388" y="414"/>
                  </a:lnTo>
                  <a:lnTo>
                    <a:pt x="390" y="420"/>
                  </a:lnTo>
                  <a:lnTo>
                    <a:pt x="390" y="420"/>
                  </a:lnTo>
                  <a:lnTo>
                    <a:pt x="388" y="426"/>
                  </a:lnTo>
                  <a:lnTo>
                    <a:pt x="384" y="430"/>
                  </a:lnTo>
                  <a:lnTo>
                    <a:pt x="380" y="434"/>
                  </a:lnTo>
                  <a:lnTo>
                    <a:pt x="374" y="434"/>
                  </a:lnTo>
                  <a:lnTo>
                    <a:pt x="374" y="434"/>
                  </a:lnTo>
                  <a:close/>
                  <a:moveTo>
                    <a:pt x="484" y="394"/>
                  </a:moveTo>
                  <a:lnTo>
                    <a:pt x="264" y="394"/>
                  </a:lnTo>
                  <a:lnTo>
                    <a:pt x="264" y="356"/>
                  </a:lnTo>
                  <a:lnTo>
                    <a:pt x="272" y="356"/>
                  </a:lnTo>
                  <a:lnTo>
                    <a:pt x="272" y="356"/>
                  </a:lnTo>
                  <a:lnTo>
                    <a:pt x="400" y="356"/>
                  </a:lnTo>
                  <a:lnTo>
                    <a:pt x="400" y="356"/>
                  </a:lnTo>
                  <a:lnTo>
                    <a:pt x="410" y="354"/>
                  </a:lnTo>
                  <a:lnTo>
                    <a:pt x="418" y="348"/>
                  </a:lnTo>
                  <a:lnTo>
                    <a:pt x="422" y="340"/>
                  </a:lnTo>
                  <a:lnTo>
                    <a:pt x="424" y="332"/>
                  </a:lnTo>
                  <a:lnTo>
                    <a:pt x="424" y="328"/>
                  </a:lnTo>
                  <a:lnTo>
                    <a:pt x="424" y="328"/>
                  </a:lnTo>
                  <a:lnTo>
                    <a:pt x="422" y="320"/>
                  </a:lnTo>
                  <a:lnTo>
                    <a:pt x="418" y="312"/>
                  </a:lnTo>
                  <a:lnTo>
                    <a:pt x="410" y="306"/>
                  </a:lnTo>
                  <a:lnTo>
                    <a:pt x="400" y="304"/>
                  </a:lnTo>
                  <a:lnTo>
                    <a:pt x="272" y="304"/>
                  </a:lnTo>
                  <a:lnTo>
                    <a:pt x="272" y="298"/>
                  </a:lnTo>
                  <a:lnTo>
                    <a:pt x="448" y="298"/>
                  </a:lnTo>
                  <a:lnTo>
                    <a:pt x="448" y="298"/>
                  </a:lnTo>
                  <a:lnTo>
                    <a:pt x="456" y="296"/>
                  </a:lnTo>
                  <a:lnTo>
                    <a:pt x="464" y="290"/>
                  </a:lnTo>
                  <a:lnTo>
                    <a:pt x="470" y="284"/>
                  </a:lnTo>
                  <a:lnTo>
                    <a:pt x="472" y="274"/>
                  </a:lnTo>
                  <a:lnTo>
                    <a:pt x="472" y="272"/>
                  </a:lnTo>
                  <a:lnTo>
                    <a:pt x="472" y="272"/>
                  </a:lnTo>
                  <a:lnTo>
                    <a:pt x="470" y="262"/>
                  </a:lnTo>
                  <a:lnTo>
                    <a:pt x="464" y="254"/>
                  </a:lnTo>
                  <a:lnTo>
                    <a:pt x="456" y="250"/>
                  </a:lnTo>
                  <a:lnTo>
                    <a:pt x="448" y="248"/>
                  </a:lnTo>
                  <a:lnTo>
                    <a:pt x="272" y="248"/>
                  </a:lnTo>
                  <a:lnTo>
                    <a:pt x="272" y="240"/>
                  </a:lnTo>
                  <a:lnTo>
                    <a:pt x="478" y="240"/>
                  </a:lnTo>
                  <a:lnTo>
                    <a:pt x="478" y="240"/>
                  </a:lnTo>
                  <a:lnTo>
                    <a:pt x="484" y="238"/>
                  </a:lnTo>
                  <a:lnTo>
                    <a:pt x="484" y="394"/>
                  </a:lnTo>
                  <a:close/>
                  <a:moveTo>
                    <a:pt x="484" y="188"/>
                  </a:moveTo>
                  <a:lnTo>
                    <a:pt x="484" y="188"/>
                  </a:lnTo>
                  <a:lnTo>
                    <a:pt x="478" y="188"/>
                  </a:lnTo>
                  <a:lnTo>
                    <a:pt x="272" y="188"/>
                  </a:lnTo>
                  <a:lnTo>
                    <a:pt x="272" y="178"/>
                  </a:lnTo>
                  <a:lnTo>
                    <a:pt x="428" y="178"/>
                  </a:lnTo>
                  <a:lnTo>
                    <a:pt x="428" y="178"/>
                  </a:lnTo>
                  <a:lnTo>
                    <a:pt x="438" y="176"/>
                  </a:lnTo>
                  <a:lnTo>
                    <a:pt x="446" y="172"/>
                  </a:lnTo>
                  <a:lnTo>
                    <a:pt x="450" y="164"/>
                  </a:lnTo>
                  <a:lnTo>
                    <a:pt x="452" y="154"/>
                  </a:lnTo>
                  <a:lnTo>
                    <a:pt x="452" y="152"/>
                  </a:lnTo>
                  <a:lnTo>
                    <a:pt x="452" y="152"/>
                  </a:lnTo>
                  <a:lnTo>
                    <a:pt x="450" y="142"/>
                  </a:lnTo>
                  <a:lnTo>
                    <a:pt x="446" y="134"/>
                  </a:lnTo>
                  <a:lnTo>
                    <a:pt x="438" y="130"/>
                  </a:lnTo>
                  <a:lnTo>
                    <a:pt x="428" y="128"/>
                  </a:lnTo>
                  <a:lnTo>
                    <a:pt x="272" y="128"/>
                  </a:lnTo>
                  <a:lnTo>
                    <a:pt x="264" y="128"/>
                  </a:lnTo>
                  <a:lnTo>
                    <a:pt x="264" y="48"/>
                  </a:lnTo>
                  <a:lnTo>
                    <a:pt x="484" y="48"/>
                  </a:lnTo>
                  <a:lnTo>
                    <a:pt x="484" y="18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cxnSp>
        <p:nvCxnSpPr>
          <p:cNvPr id="36" name="直接连接符 58"/>
          <p:cNvCxnSpPr/>
          <p:nvPr/>
        </p:nvCxnSpPr>
        <p:spPr>
          <a:xfrm>
            <a:off x="6776943" y="5016585"/>
            <a:ext cx="0" cy="8687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966857" y="5339437"/>
            <a:ext cx="5097270" cy="95718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solidFill>
                  <a:srgbClr val="639996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2400" b="1" dirty="0" smtClean="0">
                <a:solidFill>
                  <a:srgbClr val="639996"/>
                </a:solidFill>
                <a:latin typeface="微软雅黑"/>
                <a:ea typeface="微软雅黑"/>
                <a:cs typeface="微软雅黑"/>
              </a:rPr>
              <a:t>功能多元化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：智能会议推荐功能，社交平台的聊天功能，使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更为多元。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84495" y="4618452"/>
            <a:ext cx="497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随着技术的发展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400" b="1" dirty="0" smtClean="0">
                <a:solidFill>
                  <a:srgbClr val="639996"/>
                </a:solidFill>
                <a:latin typeface="微软雅黑"/>
                <a:ea typeface="微软雅黑"/>
                <a:cs typeface="微软雅黑"/>
              </a:rPr>
              <a:t>如何才能将新技术与用户的需求相结合</a:t>
            </a:r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？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9" name="组合 65"/>
          <p:cNvGrpSpPr/>
          <p:nvPr/>
        </p:nvGrpSpPr>
        <p:grpSpPr>
          <a:xfrm>
            <a:off x="5777869" y="5033308"/>
            <a:ext cx="811372" cy="811372"/>
            <a:chOff x="6800850" y="5090458"/>
            <a:chExt cx="811372" cy="811372"/>
          </a:xfrm>
        </p:grpSpPr>
        <p:sp>
          <p:nvSpPr>
            <p:cNvPr id="40" name="椭圆 39"/>
            <p:cNvSpPr/>
            <p:nvPr/>
          </p:nvSpPr>
          <p:spPr>
            <a:xfrm>
              <a:off x="6800850" y="5090458"/>
              <a:ext cx="811372" cy="81137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Freeform 124"/>
            <p:cNvSpPr>
              <a:spLocks noEditPoints="1"/>
            </p:cNvSpPr>
            <p:nvPr/>
          </p:nvSpPr>
          <p:spPr bwMode="auto">
            <a:xfrm>
              <a:off x="6971665" y="5167250"/>
              <a:ext cx="485052" cy="596761"/>
            </a:xfrm>
            <a:custGeom>
              <a:avLst/>
              <a:gdLst/>
              <a:ahLst/>
              <a:cxnLst>
                <a:cxn ang="0">
                  <a:pos x="318" y="292"/>
                </a:cxn>
                <a:cxn ang="0">
                  <a:pos x="288" y="262"/>
                </a:cxn>
                <a:cxn ang="0">
                  <a:pos x="248" y="244"/>
                </a:cxn>
                <a:cxn ang="0">
                  <a:pos x="220" y="346"/>
                </a:cxn>
                <a:cxn ang="0">
                  <a:pos x="214" y="358"/>
                </a:cxn>
                <a:cxn ang="0">
                  <a:pos x="202" y="362"/>
                </a:cxn>
                <a:cxn ang="0">
                  <a:pos x="196" y="362"/>
                </a:cxn>
                <a:cxn ang="0">
                  <a:pos x="186" y="352"/>
                </a:cxn>
                <a:cxn ang="0">
                  <a:pos x="186" y="266"/>
                </a:cxn>
                <a:cxn ang="0">
                  <a:pos x="184" y="258"/>
                </a:cxn>
                <a:cxn ang="0">
                  <a:pos x="172" y="246"/>
                </a:cxn>
                <a:cxn ang="0">
                  <a:pos x="164" y="244"/>
                </a:cxn>
                <a:cxn ang="0">
                  <a:pos x="150" y="250"/>
                </a:cxn>
                <a:cxn ang="0">
                  <a:pos x="144" y="266"/>
                </a:cxn>
                <a:cxn ang="0">
                  <a:pos x="144" y="346"/>
                </a:cxn>
                <a:cxn ang="0">
                  <a:pos x="138" y="358"/>
                </a:cxn>
                <a:cxn ang="0">
                  <a:pos x="126" y="362"/>
                </a:cxn>
                <a:cxn ang="0">
                  <a:pos x="120" y="362"/>
                </a:cxn>
                <a:cxn ang="0">
                  <a:pos x="110" y="352"/>
                </a:cxn>
                <a:cxn ang="0">
                  <a:pos x="80" y="244"/>
                </a:cxn>
                <a:cxn ang="0">
                  <a:pos x="60" y="252"/>
                </a:cxn>
                <a:cxn ang="0">
                  <a:pos x="24" y="276"/>
                </a:cxn>
                <a:cxn ang="0">
                  <a:pos x="10" y="292"/>
                </a:cxn>
                <a:cxn ang="0">
                  <a:pos x="2" y="310"/>
                </a:cxn>
                <a:cxn ang="0">
                  <a:pos x="0" y="330"/>
                </a:cxn>
                <a:cxn ang="0">
                  <a:pos x="0" y="354"/>
                </a:cxn>
                <a:cxn ang="0">
                  <a:pos x="0" y="372"/>
                </a:cxn>
                <a:cxn ang="0">
                  <a:pos x="2" y="384"/>
                </a:cxn>
                <a:cxn ang="0">
                  <a:pos x="10" y="396"/>
                </a:cxn>
                <a:cxn ang="0">
                  <a:pos x="20" y="402"/>
                </a:cxn>
                <a:cxn ang="0">
                  <a:pos x="34" y="406"/>
                </a:cxn>
                <a:cxn ang="0">
                  <a:pos x="296" y="406"/>
                </a:cxn>
                <a:cxn ang="0">
                  <a:pos x="308" y="402"/>
                </a:cxn>
                <a:cxn ang="0">
                  <a:pos x="320" y="396"/>
                </a:cxn>
                <a:cxn ang="0">
                  <a:pos x="326" y="384"/>
                </a:cxn>
                <a:cxn ang="0">
                  <a:pos x="330" y="372"/>
                </a:cxn>
                <a:cxn ang="0">
                  <a:pos x="330" y="338"/>
                </a:cxn>
                <a:cxn ang="0">
                  <a:pos x="330" y="330"/>
                </a:cxn>
                <a:cxn ang="0">
                  <a:pos x="326" y="310"/>
                </a:cxn>
                <a:cxn ang="0">
                  <a:pos x="318" y="292"/>
                </a:cxn>
                <a:cxn ang="0">
                  <a:pos x="76" y="88"/>
                </a:cxn>
                <a:cxn ang="0">
                  <a:pos x="78" y="108"/>
                </a:cxn>
                <a:cxn ang="0">
                  <a:pos x="88" y="148"/>
                </a:cxn>
                <a:cxn ang="0">
                  <a:pos x="110" y="186"/>
                </a:cxn>
                <a:cxn ang="0">
                  <a:pos x="126" y="198"/>
                </a:cxn>
                <a:cxn ang="0">
                  <a:pos x="144" y="208"/>
                </a:cxn>
                <a:cxn ang="0">
                  <a:pos x="164" y="210"/>
                </a:cxn>
                <a:cxn ang="0">
                  <a:pos x="174" y="210"/>
                </a:cxn>
                <a:cxn ang="0">
                  <a:pos x="194" y="204"/>
                </a:cxn>
                <a:cxn ang="0">
                  <a:pos x="210" y="192"/>
                </a:cxn>
                <a:cxn ang="0">
                  <a:pos x="230" y="168"/>
                </a:cxn>
                <a:cxn ang="0">
                  <a:pos x="248" y="128"/>
                </a:cxn>
                <a:cxn ang="0">
                  <a:pos x="254" y="88"/>
                </a:cxn>
                <a:cxn ang="0">
                  <a:pos x="252" y="70"/>
                </a:cxn>
                <a:cxn ang="0">
                  <a:pos x="238" y="38"/>
                </a:cxn>
                <a:cxn ang="0">
                  <a:pos x="214" y="14"/>
                </a:cxn>
                <a:cxn ang="0">
                  <a:pos x="182" y="0"/>
                </a:cxn>
                <a:cxn ang="0">
                  <a:pos x="164" y="0"/>
                </a:cxn>
                <a:cxn ang="0">
                  <a:pos x="130" y="6"/>
                </a:cxn>
                <a:cxn ang="0">
                  <a:pos x="102" y="26"/>
                </a:cxn>
                <a:cxn ang="0">
                  <a:pos x="82" y="54"/>
                </a:cxn>
                <a:cxn ang="0">
                  <a:pos x="76" y="88"/>
                </a:cxn>
              </a:cxnLst>
              <a:rect l="0" t="0" r="r" b="b"/>
              <a:pathLst>
                <a:path w="330" h="406">
                  <a:moveTo>
                    <a:pt x="318" y="292"/>
                  </a:moveTo>
                  <a:lnTo>
                    <a:pt x="318" y="292"/>
                  </a:lnTo>
                  <a:lnTo>
                    <a:pt x="304" y="276"/>
                  </a:lnTo>
                  <a:lnTo>
                    <a:pt x="288" y="262"/>
                  </a:lnTo>
                  <a:lnTo>
                    <a:pt x="270" y="252"/>
                  </a:lnTo>
                  <a:lnTo>
                    <a:pt x="248" y="244"/>
                  </a:lnTo>
                  <a:lnTo>
                    <a:pt x="220" y="346"/>
                  </a:lnTo>
                  <a:lnTo>
                    <a:pt x="220" y="346"/>
                  </a:lnTo>
                  <a:lnTo>
                    <a:pt x="218" y="352"/>
                  </a:lnTo>
                  <a:lnTo>
                    <a:pt x="214" y="358"/>
                  </a:lnTo>
                  <a:lnTo>
                    <a:pt x="210" y="362"/>
                  </a:lnTo>
                  <a:lnTo>
                    <a:pt x="202" y="362"/>
                  </a:lnTo>
                  <a:lnTo>
                    <a:pt x="202" y="362"/>
                  </a:lnTo>
                  <a:lnTo>
                    <a:pt x="196" y="362"/>
                  </a:lnTo>
                  <a:lnTo>
                    <a:pt x="190" y="358"/>
                  </a:lnTo>
                  <a:lnTo>
                    <a:pt x="186" y="352"/>
                  </a:lnTo>
                  <a:lnTo>
                    <a:pt x="186" y="346"/>
                  </a:lnTo>
                  <a:lnTo>
                    <a:pt x="186" y="266"/>
                  </a:lnTo>
                  <a:lnTo>
                    <a:pt x="186" y="266"/>
                  </a:lnTo>
                  <a:lnTo>
                    <a:pt x="184" y="258"/>
                  </a:lnTo>
                  <a:lnTo>
                    <a:pt x="180" y="250"/>
                  </a:lnTo>
                  <a:lnTo>
                    <a:pt x="172" y="246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56" y="246"/>
                  </a:lnTo>
                  <a:lnTo>
                    <a:pt x="150" y="250"/>
                  </a:lnTo>
                  <a:lnTo>
                    <a:pt x="144" y="258"/>
                  </a:lnTo>
                  <a:lnTo>
                    <a:pt x="144" y="266"/>
                  </a:lnTo>
                  <a:lnTo>
                    <a:pt x="144" y="346"/>
                  </a:lnTo>
                  <a:lnTo>
                    <a:pt x="144" y="346"/>
                  </a:lnTo>
                  <a:lnTo>
                    <a:pt x="142" y="352"/>
                  </a:lnTo>
                  <a:lnTo>
                    <a:pt x="138" y="358"/>
                  </a:lnTo>
                  <a:lnTo>
                    <a:pt x="132" y="362"/>
                  </a:lnTo>
                  <a:lnTo>
                    <a:pt x="126" y="362"/>
                  </a:lnTo>
                  <a:lnTo>
                    <a:pt x="126" y="362"/>
                  </a:lnTo>
                  <a:lnTo>
                    <a:pt x="120" y="362"/>
                  </a:lnTo>
                  <a:lnTo>
                    <a:pt x="114" y="358"/>
                  </a:lnTo>
                  <a:lnTo>
                    <a:pt x="110" y="352"/>
                  </a:lnTo>
                  <a:lnTo>
                    <a:pt x="110" y="3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60" y="252"/>
                  </a:lnTo>
                  <a:lnTo>
                    <a:pt x="40" y="262"/>
                  </a:lnTo>
                  <a:lnTo>
                    <a:pt x="24" y="276"/>
                  </a:lnTo>
                  <a:lnTo>
                    <a:pt x="10" y="292"/>
                  </a:lnTo>
                  <a:lnTo>
                    <a:pt x="10" y="292"/>
                  </a:lnTo>
                  <a:lnTo>
                    <a:pt x="6" y="300"/>
                  </a:lnTo>
                  <a:lnTo>
                    <a:pt x="2" y="310"/>
                  </a:lnTo>
                  <a:lnTo>
                    <a:pt x="0" y="330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0" y="35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0" y="378"/>
                  </a:lnTo>
                  <a:lnTo>
                    <a:pt x="2" y="384"/>
                  </a:lnTo>
                  <a:lnTo>
                    <a:pt x="6" y="390"/>
                  </a:lnTo>
                  <a:lnTo>
                    <a:pt x="10" y="396"/>
                  </a:lnTo>
                  <a:lnTo>
                    <a:pt x="14" y="400"/>
                  </a:lnTo>
                  <a:lnTo>
                    <a:pt x="20" y="402"/>
                  </a:lnTo>
                  <a:lnTo>
                    <a:pt x="26" y="404"/>
                  </a:lnTo>
                  <a:lnTo>
                    <a:pt x="34" y="406"/>
                  </a:lnTo>
                  <a:lnTo>
                    <a:pt x="296" y="406"/>
                  </a:lnTo>
                  <a:lnTo>
                    <a:pt x="296" y="406"/>
                  </a:lnTo>
                  <a:lnTo>
                    <a:pt x="302" y="404"/>
                  </a:lnTo>
                  <a:lnTo>
                    <a:pt x="308" y="402"/>
                  </a:lnTo>
                  <a:lnTo>
                    <a:pt x="314" y="400"/>
                  </a:lnTo>
                  <a:lnTo>
                    <a:pt x="320" y="396"/>
                  </a:lnTo>
                  <a:lnTo>
                    <a:pt x="324" y="390"/>
                  </a:lnTo>
                  <a:lnTo>
                    <a:pt x="326" y="384"/>
                  </a:lnTo>
                  <a:lnTo>
                    <a:pt x="328" y="378"/>
                  </a:lnTo>
                  <a:lnTo>
                    <a:pt x="330" y="372"/>
                  </a:lnTo>
                  <a:lnTo>
                    <a:pt x="330" y="354"/>
                  </a:lnTo>
                  <a:lnTo>
                    <a:pt x="330" y="338"/>
                  </a:lnTo>
                  <a:lnTo>
                    <a:pt x="330" y="338"/>
                  </a:lnTo>
                  <a:lnTo>
                    <a:pt x="330" y="330"/>
                  </a:lnTo>
                  <a:lnTo>
                    <a:pt x="330" y="330"/>
                  </a:lnTo>
                  <a:lnTo>
                    <a:pt x="326" y="310"/>
                  </a:lnTo>
                  <a:lnTo>
                    <a:pt x="324" y="300"/>
                  </a:lnTo>
                  <a:lnTo>
                    <a:pt x="318" y="292"/>
                  </a:lnTo>
                  <a:lnTo>
                    <a:pt x="318" y="292"/>
                  </a:lnTo>
                  <a:close/>
                  <a:moveTo>
                    <a:pt x="76" y="88"/>
                  </a:moveTo>
                  <a:lnTo>
                    <a:pt x="76" y="88"/>
                  </a:lnTo>
                  <a:lnTo>
                    <a:pt x="78" y="108"/>
                  </a:lnTo>
                  <a:lnTo>
                    <a:pt x="82" y="128"/>
                  </a:lnTo>
                  <a:lnTo>
                    <a:pt x="88" y="148"/>
                  </a:lnTo>
                  <a:lnTo>
                    <a:pt x="98" y="168"/>
                  </a:lnTo>
                  <a:lnTo>
                    <a:pt x="110" y="186"/>
                  </a:lnTo>
                  <a:lnTo>
                    <a:pt x="118" y="192"/>
                  </a:lnTo>
                  <a:lnTo>
                    <a:pt x="126" y="198"/>
                  </a:lnTo>
                  <a:lnTo>
                    <a:pt x="134" y="204"/>
                  </a:lnTo>
                  <a:lnTo>
                    <a:pt x="144" y="208"/>
                  </a:lnTo>
                  <a:lnTo>
                    <a:pt x="154" y="210"/>
                  </a:lnTo>
                  <a:lnTo>
                    <a:pt x="164" y="210"/>
                  </a:lnTo>
                  <a:lnTo>
                    <a:pt x="164" y="210"/>
                  </a:lnTo>
                  <a:lnTo>
                    <a:pt x="174" y="210"/>
                  </a:lnTo>
                  <a:lnTo>
                    <a:pt x="184" y="208"/>
                  </a:lnTo>
                  <a:lnTo>
                    <a:pt x="194" y="204"/>
                  </a:lnTo>
                  <a:lnTo>
                    <a:pt x="202" y="198"/>
                  </a:lnTo>
                  <a:lnTo>
                    <a:pt x="210" y="192"/>
                  </a:lnTo>
                  <a:lnTo>
                    <a:pt x="218" y="186"/>
                  </a:lnTo>
                  <a:lnTo>
                    <a:pt x="230" y="168"/>
                  </a:lnTo>
                  <a:lnTo>
                    <a:pt x="240" y="148"/>
                  </a:lnTo>
                  <a:lnTo>
                    <a:pt x="248" y="128"/>
                  </a:lnTo>
                  <a:lnTo>
                    <a:pt x="252" y="108"/>
                  </a:lnTo>
                  <a:lnTo>
                    <a:pt x="254" y="88"/>
                  </a:lnTo>
                  <a:lnTo>
                    <a:pt x="254" y="88"/>
                  </a:lnTo>
                  <a:lnTo>
                    <a:pt x="252" y="70"/>
                  </a:lnTo>
                  <a:lnTo>
                    <a:pt x="246" y="54"/>
                  </a:lnTo>
                  <a:lnTo>
                    <a:pt x="238" y="38"/>
                  </a:lnTo>
                  <a:lnTo>
                    <a:pt x="228" y="26"/>
                  </a:lnTo>
                  <a:lnTo>
                    <a:pt x="214" y="14"/>
                  </a:lnTo>
                  <a:lnTo>
                    <a:pt x="200" y="6"/>
                  </a:lnTo>
                  <a:lnTo>
                    <a:pt x="182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6" y="0"/>
                  </a:lnTo>
                  <a:lnTo>
                    <a:pt x="130" y="6"/>
                  </a:lnTo>
                  <a:lnTo>
                    <a:pt x="114" y="14"/>
                  </a:lnTo>
                  <a:lnTo>
                    <a:pt x="102" y="26"/>
                  </a:lnTo>
                  <a:lnTo>
                    <a:pt x="90" y="38"/>
                  </a:lnTo>
                  <a:lnTo>
                    <a:pt x="82" y="54"/>
                  </a:lnTo>
                  <a:lnTo>
                    <a:pt x="78" y="70"/>
                  </a:lnTo>
                  <a:lnTo>
                    <a:pt x="76" y="88"/>
                  </a:lnTo>
                  <a:lnTo>
                    <a:pt x="76" y="8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537644" y="1968317"/>
            <a:ext cx="4949470" cy="3800341"/>
            <a:chOff x="908033" y="1897753"/>
            <a:chExt cx="5465789" cy="4196785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033" y="1897753"/>
              <a:ext cx="5465789" cy="4196785"/>
            </a:xfrm>
            <a:custGeom>
              <a:avLst/>
              <a:gdLst>
                <a:gd name="connsiteX0" fmla="*/ 3333734 w 3796894"/>
                <a:gd name="connsiteY0" fmla="*/ 158827 h 2914704"/>
                <a:gd name="connsiteX1" fmla="*/ 3333734 w 3796894"/>
                <a:gd name="connsiteY1" fmla="*/ 159782 h 2914704"/>
                <a:gd name="connsiteX2" fmla="*/ 154601 w 3796894"/>
                <a:gd name="connsiteY2" fmla="*/ 159782 h 2914704"/>
                <a:gd name="connsiteX3" fmla="*/ 154601 w 3796894"/>
                <a:gd name="connsiteY3" fmla="*/ 2128067 h 2914704"/>
                <a:gd name="connsiteX4" fmla="*/ 3626221 w 3796894"/>
                <a:gd name="connsiteY4" fmla="*/ 2128067 h 2914704"/>
                <a:gd name="connsiteX5" fmla="*/ 3626221 w 3796894"/>
                <a:gd name="connsiteY5" fmla="*/ 2118575 h 2914704"/>
                <a:gd name="connsiteX6" fmla="*/ 3640861 w 3796894"/>
                <a:gd name="connsiteY6" fmla="*/ 2118575 h 2914704"/>
                <a:gd name="connsiteX7" fmla="*/ 3640861 w 3796894"/>
                <a:gd name="connsiteY7" fmla="*/ 158827 h 2914704"/>
                <a:gd name="connsiteX8" fmla="*/ 0 w 3796894"/>
                <a:gd name="connsiteY8" fmla="*/ 0 h 2914704"/>
                <a:gd name="connsiteX9" fmla="*/ 3796894 w 3796894"/>
                <a:gd name="connsiteY9" fmla="*/ 0 h 2914704"/>
                <a:gd name="connsiteX10" fmla="*/ 3796894 w 3796894"/>
                <a:gd name="connsiteY10" fmla="*/ 2914704 h 2914704"/>
                <a:gd name="connsiteX11" fmla="*/ 0 w 3796894"/>
                <a:gd name="connsiteY11" fmla="*/ 2914704 h 29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6894" h="2914704">
                  <a:moveTo>
                    <a:pt x="3333734" y="158827"/>
                  </a:moveTo>
                  <a:lnTo>
                    <a:pt x="3333734" y="159782"/>
                  </a:lnTo>
                  <a:lnTo>
                    <a:pt x="154601" y="159782"/>
                  </a:lnTo>
                  <a:lnTo>
                    <a:pt x="154601" y="2128067"/>
                  </a:lnTo>
                  <a:lnTo>
                    <a:pt x="3626221" y="2128067"/>
                  </a:lnTo>
                  <a:lnTo>
                    <a:pt x="3626221" y="2118575"/>
                  </a:lnTo>
                  <a:lnTo>
                    <a:pt x="3640861" y="2118575"/>
                  </a:lnTo>
                  <a:lnTo>
                    <a:pt x="3640861" y="158827"/>
                  </a:lnTo>
                  <a:close/>
                  <a:moveTo>
                    <a:pt x="0" y="0"/>
                  </a:moveTo>
                  <a:lnTo>
                    <a:pt x="3796894" y="0"/>
                  </a:lnTo>
                  <a:lnTo>
                    <a:pt x="3796894" y="2914704"/>
                  </a:lnTo>
                  <a:lnTo>
                    <a:pt x="0" y="2914704"/>
                  </a:lnTo>
                  <a:close/>
                </a:path>
              </a:pathLst>
            </a:cu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795" y="2079524"/>
              <a:ext cx="5081941" cy="2892525"/>
            </a:xfrm>
            <a:prstGeom prst="rect">
              <a:avLst/>
            </a:prstGeom>
          </p:spPr>
        </p:pic>
      </p:grpSp>
      <p:sp>
        <p:nvSpPr>
          <p:cNvPr id="46" name="文本占位符 2"/>
          <p:cNvSpPr txBox="1">
            <a:spLocks/>
          </p:cNvSpPr>
          <p:nvPr/>
        </p:nvSpPr>
        <p:spPr>
          <a:xfrm>
            <a:off x="2256079" y="857728"/>
            <a:ext cx="3975100" cy="4037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+解决方案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7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Solution and design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000000"/>
                </a:solidFill>
              </a:rPr>
              <a:t>方案设计</a:t>
            </a:r>
            <a:r>
              <a:rPr kumimoji="1" lang="en-US" altLang="zh-CN" dirty="0" smtClean="0">
                <a:solidFill>
                  <a:srgbClr val="000000"/>
                </a:solidFill>
              </a:rPr>
              <a:t>—</a:t>
            </a:r>
            <a:r>
              <a:rPr kumimoji="1" lang="zh-CN" altLang="en-US" dirty="0" smtClean="0">
                <a:solidFill>
                  <a:srgbClr val="000000"/>
                </a:solidFill>
              </a:rPr>
              <a:t>功能模块展示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51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52" name="等腰三角形 51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AE35D324E66D56A619C245E1159F87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23" y="1404471"/>
            <a:ext cx="9512300" cy="52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58991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Solution and design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000000"/>
                </a:solidFill>
              </a:rPr>
              <a:t>方案设计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225" name="直接连接符 23"/>
          <p:cNvCxnSpPr>
            <a:stCxn id="237" idx="5"/>
            <a:endCxn id="86" idx="3"/>
          </p:cNvCxnSpPr>
          <p:nvPr/>
        </p:nvCxnSpPr>
        <p:spPr>
          <a:xfrm>
            <a:off x="6659655" y="1193602"/>
            <a:ext cx="1192768" cy="720847"/>
          </a:xfrm>
          <a:prstGeom prst="line">
            <a:avLst/>
          </a:prstGeom>
          <a:ln w="38100">
            <a:solidFill>
              <a:srgbClr val="63999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4"/>
          <p:cNvCxnSpPr>
            <a:stCxn id="228" idx="3"/>
            <a:endCxn id="237" idx="1"/>
          </p:cNvCxnSpPr>
          <p:nvPr/>
        </p:nvCxnSpPr>
        <p:spPr>
          <a:xfrm flipV="1">
            <a:off x="4207775" y="1193602"/>
            <a:ext cx="1140230" cy="727217"/>
          </a:xfrm>
          <a:prstGeom prst="line">
            <a:avLst/>
          </a:prstGeom>
          <a:ln w="38100">
            <a:solidFill>
              <a:srgbClr val="63999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3536401" y="1920819"/>
            <a:ext cx="1313943" cy="1431003"/>
            <a:chOff x="1578626" y="2203077"/>
            <a:chExt cx="1313943" cy="1431003"/>
          </a:xfrm>
        </p:grpSpPr>
        <p:sp>
          <p:nvSpPr>
            <p:cNvPr id="228" name="六边形 227"/>
            <p:cNvSpPr/>
            <p:nvPr/>
          </p:nvSpPr>
          <p:spPr>
            <a:xfrm rot="5400000">
              <a:off x="1534499" y="2301767"/>
              <a:ext cx="1431003" cy="1233623"/>
            </a:xfrm>
            <a:prstGeom prst="hexagon">
              <a:avLst/>
            </a:prstGeom>
            <a:noFill/>
            <a:ln w="38100">
              <a:solidFill>
                <a:srgbClr val="6399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1578626" y="2735852"/>
              <a:ext cx="1313943" cy="4395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 smtClean="0">
                  <a:solidFill>
                    <a:srgbClr val="000000"/>
                  </a:solidFill>
                </a:rPr>
                <a:t>视频直播</a:t>
              </a:r>
              <a:endParaRPr lang="zh-CN" altLang="en-US" sz="2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541101" y="4229339"/>
            <a:ext cx="1311650" cy="1521514"/>
            <a:chOff x="3541101" y="4229339"/>
            <a:chExt cx="1311650" cy="1521514"/>
          </a:xfrm>
        </p:grpSpPr>
        <p:grpSp>
          <p:nvGrpSpPr>
            <p:cNvPr id="231" name="组合 33"/>
            <p:cNvGrpSpPr/>
            <p:nvPr/>
          </p:nvGrpSpPr>
          <p:grpSpPr>
            <a:xfrm>
              <a:off x="3600921" y="4316490"/>
              <a:ext cx="1177033" cy="1347214"/>
              <a:chOff x="7919670" y="2519174"/>
              <a:chExt cx="1177033" cy="1347214"/>
            </a:xfrm>
          </p:grpSpPr>
          <p:sp>
            <p:nvSpPr>
              <p:cNvPr id="233" name="六边形 232"/>
              <p:cNvSpPr/>
              <p:nvPr/>
            </p:nvSpPr>
            <p:spPr>
              <a:xfrm rot="5400000">
                <a:off x="7842401" y="2612085"/>
                <a:ext cx="1347214" cy="1161391"/>
              </a:xfrm>
              <a:prstGeom prst="hexagon">
                <a:avLst/>
              </a:prstGeom>
              <a:solidFill>
                <a:srgbClr val="639996"/>
              </a:solidFill>
              <a:ln w="38100">
                <a:solidFill>
                  <a:srgbClr val="63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4" name="文本框 233"/>
              <p:cNvSpPr txBox="1"/>
              <p:nvPr/>
            </p:nvSpPr>
            <p:spPr>
              <a:xfrm>
                <a:off x="7919670" y="2842965"/>
                <a:ext cx="1161234" cy="769441"/>
              </a:xfrm>
              <a:prstGeom prst="rect">
                <a:avLst/>
              </a:prstGeom>
              <a:noFill/>
              <a:ln>
                <a:solidFill>
                  <a:srgbClr val="63999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移动端用户</a:t>
                </a:r>
                <a:endPara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32" name="六边形 231"/>
            <p:cNvSpPr/>
            <p:nvPr/>
          </p:nvSpPr>
          <p:spPr>
            <a:xfrm rot="5400000">
              <a:off x="3436169" y="4334271"/>
              <a:ext cx="1521514" cy="1311650"/>
            </a:xfrm>
            <a:prstGeom prst="hexagon">
              <a:avLst/>
            </a:prstGeom>
            <a:noFill/>
            <a:ln w="38100">
              <a:solidFill>
                <a:srgbClr val="6399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5348005" y="0"/>
            <a:ext cx="1477751" cy="1521514"/>
            <a:chOff x="5348005" y="0"/>
            <a:chExt cx="1477751" cy="1521514"/>
          </a:xfrm>
        </p:grpSpPr>
        <p:grpSp>
          <p:nvGrpSpPr>
            <p:cNvPr id="236" name="组合 32"/>
            <p:cNvGrpSpPr/>
            <p:nvPr/>
          </p:nvGrpSpPr>
          <p:grpSpPr>
            <a:xfrm>
              <a:off x="5439800" y="87152"/>
              <a:ext cx="1385956" cy="1347214"/>
              <a:chOff x="2503680" y="2519175"/>
              <a:chExt cx="1385956" cy="1347214"/>
            </a:xfrm>
          </p:grpSpPr>
          <p:sp>
            <p:nvSpPr>
              <p:cNvPr id="238" name="六边形 237"/>
              <p:cNvSpPr/>
              <p:nvPr/>
            </p:nvSpPr>
            <p:spPr>
              <a:xfrm rot="5400000">
                <a:off x="2412491" y="2612086"/>
                <a:ext cx="1347214" cy="1161391"/>
              </a:xfrm>
              <a:prstGeom prst="hexagon">
                <a:avLst/>
              </a:prstGeom>
              <a:solidFill>
                <a:srgbClr val="639996"/>
              </a:solidFill>
              <a:ln w="38100">
                <a:solidFill>
                  <a:srgbClr val="63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9" name="文本框 238"/>
              <p:cNvSpPr txBox="1"/>
              <p:nvPr/>
            </p:nvSpPr>
            <p:spPr>
              <a:xfrm>
                <a:off x="2503680" y="2931170"/>
                <a:ext cx="138595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负责人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37" name="六边形 236"/>
            <p:cNvSpPr/>
            <p:nvPr/>
          </p:nvSpPr>
          <p:spPr>
            <a:xfrm rot="5400000">
              <a:off x="5243073" y="104932"/>
              <a:ext cx="1521514" cy="1311650"/>
            </a:xfrm>
            <a:prstGeom prst="hexagon">
              <a:avLst/>
            </a:prstGeom>
            <a:noFill/>
            <a:ln w="38100">
              <a:solidFill>
                <a:srgbClr val="6399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1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52" name="等腰三角形 51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rgbClr val="63999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 84"/>
          <p:cNvGrpSpPr/>
          <p:nvPr/>
        </p:nvGrpSpPr>
        <p:grpSpPr>
          <a:xfrm>
            <a:off x="7181049" y="1914449"/>
            <a:ext cx="1313943" cy="1431003"/>
            <a:chOff x="1578626" y="2203077"/>
            <a:chExt cx="1313943" cy="1431003"/>
          </a:xfrm>
        </p:grpSpPr>
        <p:sp>
          <p:nvSpPr>
            <p:cNvPr id="86" name="六边形 85"/>
            <p:cNvSpPr/>
            <p:nvPr/>
          </p:nvSpPr>
          <p:spPr>
            <a:xfrm rot="5400000">
              <a:off x="1534499" y="2301767"/>
              <a:ext cx="1431003" cy="1233623"/>
            </a:xfrm>
            <a:prstGeom prst="hexagon">
              <a:avLst/>
            </a:prstGeom>
            <a:noFill/>
            <a:ln w="38100">
              <a:solidFill>
                <a:srgbClr val="6399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578626" y="2735852"/>
              <a:ext cx="131394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 smtClean="0">
                  <a:solidFill>
                    <a:srgbClr val="000000"/>
                  </a:solidFill>
                </a:rPr>
                <a:t>现场互动</a:t>
              </a:r>
              <a:endParaRPr lang="zh-CN" altLang="en-US" sz="22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93" name="直接连接符 24"/>
          <p:cNvCxnSpPr>
            <a:stCxn id="232" idx="3"/>
            <a:endCxn id="228" idx="0"/>
          </p:cNvCxnSpPr>
          <p:nvPr/>
        </p:nvCxnSpPr>
        <p:spPr>
          <a:xfrm flipV="1">
            <a:off x="4196926" y="3351822"/>
            <a:ext cx="10849" cy="877517"/>
          </a:xfrm>
          <a:prstGeom prst="line">
            <a:avLst/>
          </a:prstGeom>
          <a:ln w="38100">
            <a:solidFill>
              <a:srgbClr val="63999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 95"/>
          <p:cNvGrpSpPr/>
          <p:nvPr/>
        </p:nvGrpSpPr>
        <p:grpSpPr>
          <a:xfrm>
            <a:off x="7203386" y="4293533"/>
            <a:ext cx="1311650" cy="1521514"/>
            <a:chOff x="3541101" y="4229339"/>
            <a:chExt cx="1311650" cy="1521514"/>
          </a:xfrm>
        </p:grpSpPr>
        <p:grpSp>
          <p:nvGrpSpPr>
            <p:cNvPr id="97" name="组合 33"/>
            <p:cNvGrpSpPr/>
            <p:nvPr/>
          </p:nvGrpSpPr>
          <p:grpSpPr>
            <a:xfrm>
              <a:off x="3616563" y="4316490"/>
              <a:ext cx="1161391" cy="1347214"/>
              <a:chOff x="7935312" y="2519174"/>
              <a:chExt cx="1161391" cy="1347214"/>
            </a:xfrm>
          </p:grpSpPr>
          <p:sp>
            <p:nvSpPr>
              <p:cNvPr id="99" name="六边形 98"/>
              <p:cNvSpPr/>
              <p:nvPr/>
            </p:nvSpPr>
            <p:spPr>
              <a:xfrm rot="5400000">
                <a:off x="7842401" y="2612085"/>
                <a:ext cx="1347214" cy="1161391"/>
              </a:xfrm>
              <a:prstGeom prst="hexagon">
                <a:avLst/>
              </a:prstGeom>
              <a:solidFill>
                <a:srgbClr val="639996"/>
              </a:solidFill>
              <a:ln w="38100">
                <a:solidFill>
                  <a:srgbClr val="6399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8078408" y="2825324"/>
                <a:ext cx="850096" cy="769441"/>
              </a:xfrm>
              <a:prstGeom prst="rect">
                <a:avLst/>
              </a:prstGeom>
              <a:noFill/>
              <a:ln>
                <a:solidFill>
                  <a:srgbClr val="63999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现场人员</a:t>
                </a:r>
                <a:endPara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98" name="六边形 97"/>
            <p:cNvSpPr/>
            <p:nvPr/>
          </p:nvSpPr>
          <p:spPr>
            <a:xfrm rot="5400000">
              <a:off x="3436169" y="4334271"/>
              <a:ext cx="1521514" cy="1311650"/>
            </a:xfrm>
            <a:prstGeom prst="hexagon">
              <a:avLst/>
            </a:prstGeom>
            <a:noFill/>
            <a:ln w="38100">
              <a:solidFill>
                <a:srgbClr val="6399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1" name="直接连接符 24"/>
          <p:cNvCxnSpPr>
            <a:stCxn id="98" idx="3"/>
            <a:endCxn id="86" idx="0"/>
          </p:cNvCxnSpPr>
          <p:nvPr/>
        </p:nvCxnSpPr>
        <p:spPr>
          <a:xfrm flipH="1" flipV="1">
            <a:off x="7852423" y="3345452"/>
            <a:ext cx="6788" cy="948081"/>
          </a:xfrm>
          <a:prstGeom prst="line">
            <a:avLst/>
          </a:prstGeom>
          <a:ln w="38100">
            <a:solidFill>
              <a:srgbClr val="63999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952431" y="2240427"/>
            <a:ext cx="1393371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 smtClean="0"/>
              <a:t>发布会议，开始直播</a:t>
            </a:r>
            <a:endParaRPr kumimoji="1" lang="zh-CN" altLang="en-US" sz="2000" b="1" dirty="0"/>
          </a:p>
        </p:txBody>
      </p:sp>
      <p:sp>
        <p:nvSpPr>
          <p:cNvPr id="104" name="文本框 103"/>
          <p:cNvSpPr txBox="1"/>
          <p:nvPr/>
        </p:nvSpPr>
        <p:spPr>
          <a:xfrm>
            <a:off x="10686464" y="2040005"/>
            <a:ext cx="1377663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 smtClean="0"/>
              <a:t>现场展示互动情况</a:t>
            </a:r>
            <a:endParaRPr kumimoji="1" lang="zh-CN" altLang="en-US" sz="20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381689" y="4809666"/>
            <a:ext cx="299839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 smtClean="0"/>
              <a:t>可参与直播互动</a:t>
            </a:r>
            <a:endParaRPr kumimoji="1" lang="zh-CN" altLang="en-US" sz="2000" b="1" dirty="0"/>
          </a:p>
        </p:txBody>
      </p:sp>
      <p:sp>
        <p:nvSpPr>
          <p:cNvPr id="106" name="文本框 105"/>
          <p:cNvSpPr txBox="1"/>
          <p:nvPr/>
        </p:nvSpPr>
        <p:spPr>
          <a:xfrm>
            <a:off x="8947230" y="4820938"/>
            <a:ext cx="2998394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 smtClean="0"/>
              <a:t>可在现场参与会议，并扫码签到</a:t>
            </a:r>
            <a:endParaRPr kumimoji="1" lang="zh-CN" altLang="en-US" sz="2000" b="1" dirty="0"/>
          </a:p>
        </p:txBody>
      </p:sp>
      <p:pic>
        <p:nvPicPr>
          <p:cNvPr id="224" name="图片 223" descr="timg-5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4" t="7973" r="51736" b="9845"/>
          <a:stretch/>
        </p:blipFill>
        <p:spPr>
          <a:xfrm>
            <a:off x="2592732" y="1905247"/>
            <a:ext cx="740778" cy="1489118"/>
          </a:xfrm>
          <a:prstGeom prst="roundRect">
            <a:avLst/>
          </a:prstGeom>
        </p:spPr>
      </p:pic>
      <p:grpSp>
        <p:nvGrpSpPr>
          <p:cNvPr id="108" name="组 107"/>
          <p:cNvGrpSpPr/>
          <p:nvPr/>
        </p:nvGrpSpPr>
        <p:grpSpPr>
          <a:xfrm>
            <a:off x="8598034" y="1915394"/>
            <a:ext cx="1939691" cy="1489349"/>
            <a:chOff x="908033" y="1897753"/>
            <a:chExt cx="5465789" cy="4196785"/>
          </a:xfrm>
        </p:grpSpPr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033" y="1897753"/>
              <a:ext cx="5465789" cy="4196785"/>
            </a:xfrm>
            <a:custGeom>
              <a:avLst/>
              <a:gdLst>
                <a:gd name="connsiteX0" fmla="*/ 3333734 w 3796894"/>
                <a:gd name="connsiteY0" fmla="*/ 158827 h 2914704"/>
                <a:gd name="connsiteX1" fmla="*/ 3333734 w 3796894"/>
                <a:gd name="connsiteY1" fmla="*/ 159782 h 2914704"/>
                <a:gd name="connsiteX2" fmla="*/ 154601 w 3796894"/>
                <a:gd name="connsiteY2" fmla="*/ 159782 h 2914704"/>
                <a:gd name="connsiteX3" fmla="*/ 154601 w 3796894"/>
                <a:gd name="connsiteY3" fmla="*/ 2128067 h 2914704"/>
                <a:gd name="connsiteX4" fmla="*/ 3626221 w 3796894"/>
                <a:gd name="connsiteY4" fmla="*/ 2128067 h 2914704"/>
                <a:gd name="connsiteX5" fmla="*/ 3626221 w 3796894"/>
                <a:gd name="connsiteY5" fmla="*/ 2118575 h 2914704"/>
                <a:gd name="connsiteX6" fmla="*/ 3640861 w 3796894"/>
                <a:gd name="connsiteY6" fmla="*/ 2118575 h 2914704"/>
                <a:gd name="connsiteX7" fmla="*/ 3640861 w 3796894"/>
                <a:gd name="connsiteY7" fmla="*/ 158827 h 2914704"/>
                <a:gd name="connsiteX8" fmla="*/ 0 w 3796894"/>
                <a:gd name="connsiteY8" fmla="*/ 0 h 2914704"/>
                <a:gd name="connsiteX9" fmla="*/ 3796894 w 3796894"/>
                <a:gd name="connsiteY9" fmla="*/ 0 h 2914704"/>
                <a:gd name="connsiteX10" fmla="*/ 3796894 w 3796894"/>
                <a:gd name="connsiteY10" fmla="*/ 2914704 h 2914704"/>
                <a:gd name="connsiteX11" fmla="*/ 0 w 3796894"/>
                <a:gd name="connsiteY11" fmla="*/ 2914704 h 29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6894" h="2914704">
                  <a:moveTo>
                    <a:pt x="3333734" y="158827"/>
                  </a:moveTo>
                  <a:lnTo>
                    <a:pt x="3333734" y="159782"/>
                  </a:lnTo>
                  <a:lnTo>
                    <a:pt x="154601" y="159782"/>
                  </a:lnTo>
                  <a:lnTo>
                    <a:pt x="154601" y="2128067"/>
                  </a:lnTo>
                  <a:lnTo>
                    <a:pt x="3626221" y="2128067"/>
                  </a:lnTo>
                  <a:lnTo>
                    <a:pt x="3626221" y="2118575"/>
                  </a:lnTo>
                  <a:lnTo>
                    <a:pt x="3640861" y="2118575"/>
                  </a:lnTo>
                  <a:lnTo>
                    <a:pt x="3640861" y="158827"/>
                  </a:lnTo>
                  <a:close/>
                  <a:moveTo>
                    <a:pt x="0" y="0"/>
                  </a:moveTo>
                  <a:lnTo>
                    <a:pt x="3796894" y="0"/>
                  </a:lnTo>
                  <a:lnTo>
                    <a:pt x="3796894" y="2914704"/>
                  </a:lnTo>
                  <a:lnTo>
                    <a:pt x="0" y="2914704"/>
                  </a:lnTo>
                  <a:close/>
                </a:path>
              </a:pathLst>
            </a:custGeom>
          </p:spPr>
        </p:pic>
        <p:pic>
          <p:nvPicPr>
            <p:cNvPr id="110" name="图片 10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24" y="2079525"/>
              <a:ext cx="5052267" cy="2892525"/>
            </a:xfrm>
            <a:prstGeom prst="rect">
              <a:avLst/>
            </a:prstGeom>
          </p:spPr>
        </p:pic>
      </p:grpSp>
      <p:grpSp>
        <p:nvGrpSpPr>
          <p:cNvPr id="78" name="组 77"/>
          <p:cNvGrpSpPr/>
          <p:nvPr/>
        </p:nvGrpSpPr>
        <p:grpSpPr>
          <a:xfrm>
            <a:off x="5107213" y="2589790"/>
            <a:ext cx="1855375" cy="1997151"/>
            <a:chOff x="1589207" y="2203077"/>
            <a:chExt cx="1313943" cy="1431003"/>
          </a:xfrm>
        </p:grpSpPr>
        <p:sp>
          <p:nvSpPr>
            <p:cNvPr id="79" name="六边形 78"/>
            <p:cNvSpPr/>
            <p:nvPr/>
          </p:nvSpPr>
          <p:spPr>
            <a:xfrm rot="5400000">
              <a:off x="1534499" y="2301767"/>
              <a:ext cx="1431003" cy="1233623"/>
            </a:xfrm>
            <a:prstGeom prst="hexagon">
              <a:avLst/>
            </a:prstGeom>
            <a:noFill/>
            <a:ln w="38100">
              <a:solidFill>
                <a:srgbClr val="6399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589207" y="2821498"/>
              <a:ext cx="1313943" cy="3087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 smtClean="0">
                  <a:solidFill>
                    <a:srgbClr val="000000"/>
                  </a:solidFill>
                </a:rPr>
                <a:t>三方互动</a:t>
              </a:r>
              <a:endParaRPr lang="zh-CN" altLang="en-US" sz="22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166606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核心功能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985765" y="1881589"/>
            <a:ext cx="2539918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dirty="0" smtClean="0"/>
              <a:t>进入会议后，会首先看到左侧这一画面</a:t>
            </a:r>
            <a:endParaRPr kumimoji="1" lang="en-US" altLang="zh-CN" sz="2000" dirty="0" smtClean="0"/>
          </a:p>
          <a:p>
            <a:pPr algn="ctr">
              <a:lnSpc>
                <a:spcPct val="120000"/>
              </a:lnSpc>
            </a:pPr>
            <a:endParaRPr kumimoji="1" lang="en-US" altLang="zh-CN" sz="2000" dirty="0" smtClean="0"/>
          </a:p>
          <a:p>
            <a:pPr algn="ctr">
              <a:lnSpc>
                <a:spcPct val="120000"/>
              </a:lnSpc>
            </a:pPr>
            <a:r>
              <a:rPr kumimoji="1" lang="zh-CN" altLang="en-US" sz="2000" dirty="0" smtClean="0"/>
              <a:t>用户可自由选择是否进入直播。</a:t>
            </a:r>
            <a:endParaRPr kumimoji="1" lang="en-US" altLang="zh-CN" sz="2000" dirty="0" smtClean="0"/>
          </a:p>
          <a:p>
            <a:pPr algn="ctr">
              <a:lnSpc>
                <a:spcPct val="120000"/>
              </a:lnSpc>
            </a:pPr>
            <a:endParaRPr kumimoji="1" lang="en-US" altLang="zh-CN" sz="2000" dirty="0" smtClean="0"/>
          </a:p>
          <a:p>
            <a:pPr algn="ctr">
              <a:lnSpc>
                <a:spcPct val="120000"/>
              </a:lnSpc>
            </a:pPr>
            <a:r>
              <a:rPr kumimoji="1" lang="zh-CN" altLang="en-US" sz="2000" dirty="0" smtClean="0"/>
              <a:t>如果不进入则在直播外参与现场互动。</a:t>
            </a:r>
            <a:endParaRPr kumimoji="1" lang="zh-CN" altLang="en-US" sz="2000" dirty="0"/>
          </a:p>
        </p:txBody>
      </p:sp>
      <p:pic>
        <p:nvPicPr>
          <p:cNvPr id="30" name="图片 29" descr="41F66F5E7346D8B96423CC6D88C7039F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78" y="1207353"/>
            <a:ext cx="3598539" cy="53468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25" y="1225176"/>
            <a:ext cx="3570940" cy="53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56305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核心功能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24EDB11523496C1D3CE97AE80B52545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26" y="141129"/>
            <a:ext cx="3621950" cy="6439023"/>
          </a:xfrm>
          <a:prstGeom prst="rect">
            <a:avLst/>
          </a:prstGeom>
        </p:spPr>
      </p:pic>
      <p:pic>
        <p:nvPicPr>
          <p:cNvPr id="8" name="图片 7" descr="1C6312271F630997174604B71A1492D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64" y="132674"/>
            <a:ext cx="3624642" cy="6443808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328836" y="1643529"/>
            <a:ext cx="4616693" cy="2516699"/>
            <a:chOff x="328836" y="1643529"/>
            <a:chExt cx="4616693" cy="2516699"/>
          </a:xfrm>
        </p:grpSpPr>
        <p:sp>
          <p:nvSpPr>
            <p:cNvPr id="95" name="文本框 94"/>
            <p:cNvSpPr txBox="1"/>
            <p:nvPr/>
          </p:nvSpPr>
          <p:spPr>
            <a:xfrm>
              <a:off x="328836" y="2331647"/>
              <a:ext cx="2399224" cy="592466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600" b="1" dirty="0" smtClean="0"/>
                <a:t>1</a:t>
              </a:r>
              <a:r>
                <a:rPr lang="zh-CN" altLang="en-US" sz="2600" b="1" dirty="0" smtClean="0"/>
                <a:t>、收发红包</a:t>
              </a:r>
              <a:endParaRPr lang="en-US" altLang="zh-CN" sz="2600" b="1" dirty="0" smtClean="0"/>
            </a:p>
          </p:txBody>
        </p:sp>
        <p:grpSp>
          <p:nvGrpSpPr>
            <p:cNvPr id="17" name="组 16"/>
            <p:cNvGrpSpPr/>
            <p:nvPr/>
          </p:nvGrpSpPr>
          <p:grpSpPr>
            <a:xfrm>
              <a:off x="2586182" y="1643529"/>
              <a:ext cx="2359347" cy="1081198"/>
              <a:chOff x="2586182" y="1643529"/>
              <a:chExt cx="2359347" cy="1081198"/>
            </a:xfrm>
          </p:grpSpPr>
          <p:cxnSp>
            <p:nvCxnSpPr>
              <p:cNvPr id="11" name="直线连接符 10"/>
              <p:cNvCxnSpPr/>
              <p:nvPr/>
            </p:nvCxnSpPr>
            <p:spPr>
              <a:xfrm flipH="1">
                <a:off x="2586182" y="2719295"/>
                <a:ext cx="1373232" cy="5432"/>
              </a:xfrm>
              <a:prstGeom prst="line">
                <a:avLst/>
              </a:prstGeom>
              <a:ln w="38100" cmpd="sng">
                <a:solidFill>
                  <a:srgbClr val="63999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/>
              <p:cNvCxnSpPr/>
              <p:nvPr/>
            </p:nvCxnSpPr>
            <p:spPr>
              <a:xfrm flipH="1">
                <a:off x="3947460" y="1643529"/>
                <a:ext cx="998069" cy="1078753"/>
              </a:xfrm>
              <a:prstGeom prst="line">
                <a:avLst/>
              </a:prstGeom>
              <a:ln w="38100" cmpd="sng">
                <a:solidFill>
                  <a:srgbClr val="63999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文本框 100"/>
            <p:cNvSpPr txBox="1"/>
            <p:nvPr/>
          </p:nvSpPr>
          <p:spPr>
            <a:xfrm>
              <a:off x="547203" y="3001453"/>
              <a:ext cx="3118555" cy="115877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latin typeface="微软雅黑"/>
                  <a:ea typeface="微软雅黑"/>
                  <a:cs typeface="微软雅黑"/>
                </a:rPr>
                <a:t>负责人及参合人员都可以发送红包，同时负责人在</a:t>
              </a:r>
              <a:r>
                <a:rPr lang="en-US" altLang="zh-CN" dirty="0" smtClean="0">
                  <a:latin typeface="微软雅黑"/>
                  <a:ea typeface="微软雅黑"/>
                  <a:cs typeface="微软雅黑"/>
                </a:rPr>
                <a:t>web</a:t>
              </a:r>
              <a:r>
                <a:rPr lang="zh-CN" altLang="en-US" dirty="0" smtClean="0">
                  <a:latin typeface="微软雅黑"/>
                  <a:ea typeface="微软雅黑"/>
                  <a:cs typeface="微软雅黑"/>
                </a:rPr>
                <a:t>端能查阅所有红包记录</a:t>
              </a:r>
              <a:endParaRPr lang="en-US" altLang="zh-CN" dirty="0" smtClean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716846" y="4021665"/>
            <a:ext cx="7961488" cy="2139519"/>
            <a:chOff x="716846" y="4021665"/>
            <a:chExt cx="7961488" cy="2139519"/>
          </a:xfrm>
        </p:grpSpPr>
        <p:sp>
          <p:nvSpPr>
            <p:cNvPr id="93" name="文本框 92"/>
            <p:cNvSpPr txBox="1"/>
            <p:nvPr/>
          </p:nvSpPr>
          <p:spPr>
            <a:xfrm>
              <a:off x="803106" y="4367830"/>
              <a:ext cx="2466169" cy="592466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600" b="1" dirty="0" smtClean="0"/>
                <a:t>2</a:t>
              </a:r>
              <a:r>
                <a:rPr lang="zh-CN" altLang="en-US" sz="2600" b="1" dirty="0" smtClean="0"/>
                <a:t>、发布投票</a:t>
              </a:r>
              <a:endParaRPr lang="en-US" altLang="zh-CN" sz="2600" b="1" dirty="0" smtClean="0"/>
            </a:p>
          </p:txBody>
        </p:sp>
        <p:grpSp>
          <p:nvGrpSpPr>
            <p:cNvPr id="24" name="组 23"/>
            <p:cNvGrpSpPr/>
            <p:nvPr/>
          </p:nvGrpSpPr>
          <p:grpSpPr>
            <a:xfrm>
              <a:off x="3753557" y="4021665"/>
              <a:ext cx="4924777" cy="747890"/>
              <a:chOff x="3838223" y="4487333"/>
              <a:chExt cx="4924777" cy="747890"/>
            </a:xfrm>
          </p:grpSpPr>
          <p:cxnSp>
            <p:nvCxnSpPr>
              <p:cNvPr id="19" name="直线连接符 18"/>
              <p:cNvCxnSpPr/>
              <p:nvPr/>
            </p:nvCxnSpPr>
            <p:spPr>
              <a:xfrm flipH="1">
                <a:off x="3838223" y="5235223"/>
                <a:ext cx="4176889" cy="0"/>
              </a:xfrm>
              <a:prstGeom prst="line">
                <a:avLst/>
              </a:prstGeom>
              <a:ln w="38100" cmpd="sng">
                <a:solidFill>
                  <a:srgbClr val="63999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80"/>
              <p:cNvCxnSpPr/>
              <p:nvPr/>
            </p:nvCxnSpPr>
            <p:spPr>
              <a:xfrm flipH="1">
                <a:off x="8012291" y="4487333"/>
                <a:ext cx="750709" cy="745068"/>
              </a:xfrm>
              <a:prstGeom prst="line">
                <a:avLst/>
              </a:prstGeom>
              <a:ln w="38100" cmpd="sng">
                <a:solidFill>
                  <a:srgbClr val="63999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文本框 101"/>
            <p:cNvSpPr txBox="1"/>
            <p:nvPr/>
          </p:nvSpPr>
          <p:spPr>
            <a:xfrm>
              <a:off x="716846" y="5002409"/>
              <a:ext cx="3118555" cy="115877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latin typeface="微软雅黑"/>
                  <a:ea typeface="微软雅黑"/>
                  <a:cs typeface="微软雅黑"/>
                </a:rPr>
                <a:t>负责人发起投票后，参会人员参与投票，最终投票结果可在</a:t>
              </a:r>
              <a:r>
                <a:rPr lang="en-US" altLang="zh-CN" dirty="0" smtClean="0">
                  <a:latin typeface="微软雅黑"/>
                  <a:ea typeface="微软雅黑"/>
                  <a:cs typeface="微软雅黑"/>
                </a:rPr>
                <a:t>web</a:t>
              </a:r>
              <a:r>
                <a:rPr lang="zh-CN" altLang="en-US" dirty="0" smtClean="0">
                  <a:latin typeface="微软雅黑"/>
                  <a:ea typeface="微软雅黑"/>
                  <a:cs typeface="微软雅黑"/>
                </a:rPr>
                <a:t>端查阅</a:t>
              </a:r>
              <a:endParaRPr lang="en-US" altLang="zh-CN" dirty="0" smtClean="0"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3" name="图片 2" descr="3F3CEC537F32FEE6EC4225E6E1B9ACE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" t="30409" r="2331" b="27751"/>
          <a:stretch/>
        </p:blipFill>
        <p:spPr>
          <a:xfrm>
            <a:off x="5017125" y="4823710"/>
            <a:ext cx="2085240" cy="165209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5276161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核心功能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26" y="141129"/>
            <a:ext cx="3621950" cy="64390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874" y="144781"/>
            <a:ext cx="3611022" cy="6419594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2465294" y="4571999"/>
            <a:ext cx="8172824" cy="764161"/>
            <a:chOff x="3015627" y="4557888"/>
            <a:chExt cx="8172824" cy="764161"/>
          </a:xfrm>
        </p:grpSpPr>
        <p:cxnSp>
          <p:nvCxnSpPr>
            <p:cNvPr id="19" name="直线连接符 18"/>
            <p:cNvCxnSpPr/>
            <p:nvPr/>
          </p:nvCxnSpPr>
          <p:spPr>
            <a:xfrm flipH="1" flipV="1">
              <a:off x="3015627" y="5200360"/>
              <a:ext cx="7440706" cy="89647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/>
            <p:cNvCxnSpPr/>
            <p:nvPr/>
          </p:nvCxnSpPr>
          <p:spPr>
            <a:xfrm flipH="1">
              <a:off x="10402881" y="4557888"/>
              <a:ext cx="785570" cy="764161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 81"/>
          <p:cNvGrpSpPr/>
          <p:nvPr/>
        </p:nvGrpSpPr>
        <p:grpSpPr>
          <a:xfrm>
            <a:off x="2950248" y="2406029"/>
            <a:ext cx="2496641" cy="1107638"/>
            <a:chOff x="2586182" y="2719295"/>
            <a:chExt cx="2496641" cy="1107638"/>
          </a:xfrm>
        </p:grpSpPr>
        <p:cxnSp>
          <p:nvCxnSpPr>
            <p:cNvPr id="83" name="直线连接符 82"/>
            <p:cNvCxnSpPr/>
            <p:nvPr/>
          </p:nvCxnSpPr>
          <p:spPr>
            <a:xfrm flipH="1">
              <a:off x="2586182" y="2719295"/>
              <a:ext cx="1373232" cy="5432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83"/>
            <p:cNvCxnSpPr/>
            <p:nvPr/>
          </p:nvCxnSpPr>
          <p:spPr>
            <a:xfrm flipH="1" flipV="1">
              <a:off x="3947461" y="2722282"/>
              <a:ext cx="1135362" cy="1104651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文本框 84"/>
          <p:cNvSpPr txBox="1"/>
          <p:nvPr/>
        </p:nvSpPr>
        <p:spPr>
          <a:xfrm>
            <a:off x="423333" y="1816119"/>
            <a:ext cx="2610554" cy="143577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2400" b="1" dirty="0" smtClean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en-US" sz="2400" b="1" dirty="0" smtClean="0">
                <a:latin typeface="微软雅黑"/>
                <a:ea typeface="微软雅黑"/>
                <a:cs typeface="微软雅黑"/>
              </a:rPr>
              <a:t>、签到</a:t>
            </a:r>
            <a:endParaRPr lang="en-US" altLang="zh-CN" sz="2400" b="1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2200" dirty="0" smtClean="0"/>
              <a:t>现场即扫码签到，移动端即点击签到</a:t>
            </a:r>
            <a:endParaRPr lang="en-US" altLang="zh-CN" sz="2200" dirty="0" smtClean="0"/>
          </a:p>
        </p:txBody>
      </p:sp>
      <p:sp>
        <p:nvSpPr>
          <p:cNvPr id="100" name="文本框 99"/>
          <p:cNvSpPr txBox="1"/>
          <p:nvPr/>
        </p:nvSpPr>
        <p:spPr>
          <a:xfrm>
            <a:off x="504650" y="4923052"/>
            <a:ext cx="1715293" cy="59246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600" b="1" dirty="0" smtClean="0"/>
              <a:t>扫码签到</a:t>
            </a:r>
            <a:endParaRPr lang="en-US" altLang="zh-CN" sz="2600" b="1" dirty="0" smtClean="0"/>
          </a:p>
        </p:txBody>
      </p:sp>
    </p:spTree>
    <p:extLst>
      <p:ext uri="{BB962C8B-B14F-4D97-AF65-F5344CB8AC3E}">
        <p14:creationId xmlns:p14="http://schemas.microsoft.com/office/powerpoint/2010/main" val="101812582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7783" y="494766"/>
            <a:ext cx="33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7784" y="786784"/>
            <a:ext cx="324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功能展示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核心功能</a:t>
            </a:r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91" y="222321"/>
            <a:ext cx="3611022" cy="6443808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3330224" y="4497293"/>
            <a:ext cx="2631306" cy="764161"/>
            <a:chOff x="3880557" y="4483182"/>
            <a:chExt cx="2631306" cy="764161"/>
          </a:xfrm>
        </p:grpSpPr>
        <p:cxnSp>
          <p:nvCxnSpPr>
            <p:cNvPr id="19" name="直线连接符 18"/>
            <p:cNvCxnSpPr/>
            <p:nvPr/>
          </p:nvCxnSpPr>
          <p:spPr>
            <a:xfrm flipH="1" flipV="1">
              <a:off x="3880557" y="5192891"/>
              <a:ext cx="1869305" cy="37351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/>
            <p:cNvCxnSpPr/>
            <p:nvPr/>
          </p:nvCxnSpPr>
          <p:spPr>
            <a:xfrm flipH="1">
              <a:off x="5726293" y="4483182"/>
              <a:ext cx="785570" cy="764161"/>
            </a:xfrm>
            <a:prstGeom prst="line">
              <a:avLst/>
            </a:prstGeom>
            <a:ln w="38100" cmpd="sng">
              <a:solidFill>
                <a:srgbClr val="63999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534533" y="4116229"/>
            <a:ext cx="1715293" cy="59246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2600" b="1" dirty="0" smtClean="0"/>
              <a:t>4</a:t>
            </a:r>
            <a:r>
              <a:rPr lang="zh-CN" altLang="en-US" sz="2600" b="1" dirty="0" smtClean="0"/>
              <a:t>、</a:t>
            </a:r>
            <a:r>
              <a:rPr lang="en-US" altLang="en-US" sz="2600" b="1" dirty="0" smtClean="0"/>
              <a:t>送礼物</a:t>
            </a:r>
            <a:endParaRPr lang="en-US" altLang="zh-CN" sz="2600" b="1" dirty="0" smtClean="0"/>
          </a:p>
        </p:txBody>
      </p:sp>
      <p:sp>
        <p:nvSpPr>
          <p:cNvPr id="101" name="文本框 100"/>
          <p:cNvSpPr txBox="1"/>
          <p:nvPr/>
        </p:nvSpPr>
        <p:spPr>
          <a:xfrm>
            <a:off x="423332" y="4751230"/>
            <a:ext cx="2765779" cy="79867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远程互动端可以送礼物给会议负责人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57254381"/>
      </p:ext>
    </p:extLst>
  </p:cSld>
  <p:clrMapOvr>
    <a:masterClrMapping/>
  </p:clrMapOvr>
  <p:transition xmlns:p14="http://schemas.microsoft.com/office/powerpoint/2010/main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74">
      <a:dk1>
        <a:srgbClr val="000000"/>
      </a:dk1>
      <a:lt1>
        <a:srgbClr val="FFFFFF"/>
      </a:lt1>
      <a:dk2>
        <a:srgbClr val="F1B015"/>
      </a:dk2>
      <a:lt2>
        <a:srgbClr val="FF7F01"/>
      </a:lt2>
      <a:accent1>
        <a:srgbClr val="00BFC3"/>
      </a:accent1>
      <a:accent2>
        <a:srgbClr val="0096FF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3908</TotalTime>
  <Words>460</Words>
  <Application>Microsoft Macintosh PowerPoint</Application>
  <PresentationFormat>自定义</PresentationFormat>
  <Paragraphs>120</Paragraphs>
  <Slides>19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mou 墨夏</cp:lastModifiedBy>
  <cp:revision>176</cp:revision>
  <dcterms:created xsi:type="dcterms:W3CDTF">2015-10-12T02:05:46Z</dcterms:created>
  <dcterms:modified xsi:type="dcterms:W3CDTF">2018-04-19T15:42:07Z</dcterms:modified>
</cp:coreProperties>
</file>